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90" r:id="rId3"/>
    <p:sldId id="291" r:id="rId4"/>
    <p:sldId id="292" r:id="rId5"/>
    <p:sldId id="294" r:id="rId6"/>
    <p:sldId id="296" r:id="rId7"/>
    <p:sldId id="297" r:id="rId8"/>
    <p:sldId id="298" r:id="rId9"/>
    <p:sldId id="302" r:id="rId10"/>
    <p:sldId id="303" r:id="rId11"/>
    <p:sldId id="299" r:id="rId12"/>
    <p:sldId id="300" r:id="rId13"/>
    <p:sldId id="301" r:id="rId14"/>
    <p:sldId id="304" r:id="rId15"/>
    <p:sldId id="321" r:id="rId16"/>
    <p:sldId id="305" r:id="rId17"/>
    <p:sldId id="306" r:id="rId18"/>
    <p:sldId id="307" r:id="rId19"/>
    <p:sldId id="308" r:id="rId20"/>
    <p:sldId id="309" r:id="rId21"/>
    <p:sldId id="310" r:id="rId22"/>
    <p:sldId id="311" r:id="rId23"/>
    <p:sldId id="312" r:id="rId24"/>
    <p:sldId id="318" r:id="rId25"/>
    <p:sldId id="315" r:id="rId26"/>
    <p:sldId id="316" r:id="rId27"/>
    <p:sldId id="313" r:id="rId28"/>
    <p:sldId id="314" r:id="rId29"/>
    <p:sldId id="317" r:id="rId30"/>
    <p:sldId id="319" r:id="rId31"/>
    <p:sldId id="32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99"/>
    <p:restoredTop sz="95103"/>
  </p:normalViewPr>
  <p:slideViewPr>
    <p:cSldViewPr snapToGrid="0" snapToObjects="1">
      <p:cViewPr>
        <p:scale>
          <a:sx n="141" d="100"/>
          <a:sy n="141" d="100"/>
        </p:scale>
        <p:origin x="-72"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7F607A-7CEB-0D49-A36F-4B750319E35D}" type="datetimeFigureOut">
              <a:rPr lang="en-US" smtClean="0"/>
              <a:t>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046D35-241C-2E4B-B377-6D5D34060875}" type="slidenum">
              <a:rPr lang="en-US" smtClean="0"/>
              <a:t>‹#›</a:t>
            </a:fld>
            <a:endParaRPr lang="en-US"/>
          </a:p>
        </p:txBody>
      </p:sp>
    </p:spTree>
    <p:extLst>
      <p:ext uri="{BB962C8B-B14F-4D97-AF65-F5344CB8AC3E}">
        <p14:creationId xmlns:p14="http://schemas.microsoft.com/office/powerpoint/2010/main" val="21597366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046D35-241C-2E4B-B377-6D5D34060875}" type="slidenum">
              <a:rPr lang="en-US" smtClean="0"/>
              <a:t>16</a:t>
            </a:fld>
            <a:endParaRPr lang="en-US"/>
          </a:p>
        </p:txBody>
      </p:sp>
    </p:spTree>
    <p:extLst>
      <p:ext uri="{BB962C8B-B14F-4D97-AF65-F5344CB8AC3E}">
        <p14:creationId xmlns:p14="http://schemas.microsoft.com/office/powerpoint/2010/main" val="3068982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AA33A-36B2-924C-8F22-37373D1891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E14B9EB-B43C-A94A-B793-7D836EA2C5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B1AF85-34BC-0843-8CF2-7E4037CB9298}"/>
              </a:ext>
            </a:extLst>
          </p:cNvPr>
          <p:cNvSpPr>
            <a:spLocks noGrp="1"/>
          </p:cNvSpPr>
          <p:nvPr>
            <p:ph type="dt" sz="half" idx="10"/>
          </p:nvPr>
        </p:nvSpPr>
        <p:spPr/>
        <p:txBody>
          <a:bodyPr/>
          <a:lstStyle/>
          <a:p>
            <a:fld id="{82251A80-42BB-D14C-B312-0B1850E149E6}" type="datetimeFigureOut">
              <a:rPr lang="en-US" smtClean="0"/>
              <a:t>1/7/20</a:t>
            </a:fld>
            <a:endParaRPr lang="en-US"/>
          </a:p>
        </p:txBody>
      </p:sp>
      <p:sp>
        <p:nvSpPr>
          <p:cNvPr id="5" name="Footer Placeholder 4">
            <a:extLst>
              <a:ext uri="{FF2B5EF4-FFF2-40B4-BE49-F238E27FC236}">
                <a16:creationId xmlns:a16="http://schemas.microsoft.com/office/drawing/2014/main" id="{A8AE5B2E-C7DE-754C-A56E-B227EB3279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839E08-4EA5-1548-B1FC-2F5928196640}"/>
              </a:ext>
            </a:extLst>
          </p:cNvPr>
          <p:cNvSpPr>
            <a:spLocks noGrp="1"/>
          </p:cNvSpPr>
          <p:nvPr>
            <p:ph type="sldNum" sz="quarter" idx="12"/>
          </p:nvPr>
        </p:nvSpPr>
        <p:spPr/>
        <p:txBody>
          <a:bodyPr/>
          <a:lstStyle/>
          <a:p>
            <a:fld id="{1203DD88-8D45-3E4E-A5CB-C88BE596CDB2}" type="slidenum">
              <a:rPr lang="en-US" smtClean="0"/>
              <a:t>‹#›</a:t>
            </a:fld>
            <a:endParaRPr lang="en-US"/>
          </a:p>
        </p:txBody>
      </p:sp>
    </p:spTree>
    <p:extLst>
      <p:ext uri="{BB962C8B-B14F-4D97-AF65-F5344CB8AC3E}">
        <p14:creationId xmlns:p14="http://schemas.microsoft.com/office/powerpoint/2010/main" val="1781936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56E5C-3FF0-924D-A365-EE4CE1A3F9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1C01DFD-E935-7E4E-ABB7-A228F2BEEF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255D91-703D-A54F-A494-F0BF7CAE6300}"/>
              </a:ext>
            </a:extLst>
          </p:cNvPr>
          <p:cNvSpPr>
            <a:spLocks noGrp="1"/>
          </p:cNvSpPr>
          <p:nvPr>
            <p:ph type="dt" sz="half" idx="10"/>
          </p:nvPr>
        </p:nvSpPr>
        <p:spPr/>
        <p:txBody>
          <a:bodyPr/>
          <a:lstStyle/>
          <a:p>
            <a:fld id="{82251A80-42BB-D14C-B312-0B1850E149E6}" type="datetimeFigureOut">
              <a:rPr lang="en-US" smtClean="0"/>
              <a:t>1/7/20</a:t>
            </a:fld>
            <a:endParaRPr lang="en-US"/>
          </a:p>
        </p:txBody>
      </p:sp>
      <p:sp>
        <p:nvSpPr>
          <p:cNvPr id="5" name="Footer Placeholder 4">
            <a:extLst>
              <a:ext uri="{FF2B5EF4-FFF2-40B4-BE49-F238E27FC236}">
                <a16:creationId xmlns:a16="http://schemas.microsoft.com/office/drawing/2014/main" id="{E16263FD-73C8-7E46-B595-5C6CA3C0FF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77F3D-A2EC-6448-9398-0413983CA72B}"/>
              </a:ext>
            </a:extLst>
          </p:cNvPr>
          <p:cNvSpPr>
            <a:spLocks noGrp="1"/>
          </p:cNvSpPr>
          <p:nvPr>
            <p:ph type="sldNum" sz="quarter" idx="12"/>
          </p:nvPr>
        </p:nvSpPr>
        <p:spPr/>
        <p:txBody>
          <a:bodyPr/>
          <a:lstStyle/>
          <a:p>
            <a:fld id="{1203DD88-8D45-3E4E-A5CB-C88BE596CDB2}" type="slidenum">
              <a:rPr lang="en-US" smtClean="0"/>
              <a:t>‹#›</a:t>
            </a:fld>
            <a:endParaRPr lang="en-US"/>
          </a:p>
        </p:txBody>
      </p:sp>
    </p:spTree>
    <p:extLst>
      <p:ext uri="{BB962C8B-B14F-4D97-AF65-F5344CB8AC3E}">
        <p14:creationId xmlns:p14="http://schemas.microsoft.com/office/powerpoint/2010/main" val="3888721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F66ECF-B237-A444-BB6D-5CF68531A1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F1BE07-AA66-A34A-8A2F-58B1F9469B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2B6C1A-32D9-A943-A122-C45B4311E7A8}"/>
              </a:ext>
            </a:extLst>
          </p:cNvPr>
          <p:cNvSpPr>
            <a:spLocks noGrp="1"/>
          </p:cNvSpPr>
          <p:nvPr>
            <p:ph type="dt" sz="half" idx="10"/>
          </p:nvPr>
        </p:nvSpPr>
        <p:spPr/>
        <p:txBody>
          <a:bodyPr/>
          <a:lstStyle/>
          <a:p>
            <a:fld id="{82251A80-42BB-D14C-B312-0B1850E149E6}" type="datetimeFigureOut">
              <a:rPr lang="en-US" smtClean="0"/>
              <a:t>1/7/20</a:t>
            </a:fld>
            <a:endParaRPr lang="en-US"/>
          </a:p>
        </p:txBody>
      </p:sp>
      <p:sp>
        <p:nvSpPr>
          <p:cNvPr id="5" name="Footer Placeholder 4">
            <a:extLst>
              <a:ext uri="{FF2B5EF4-FFF2-40B4-BE49-F238E27FC236}">
                <a16:creationId xmlns:a16="http://schemas.microsoft.com/office/drawing/2014/main" id="{B45E2E83-6C4F-974E-9440-A401A95130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86695-12CB-E84D-8F68-3966CCD0CBDF}"/>
              </a:ext>
            </a:extLst>
          </p:cNvPr>
          <p:cNvSpPr>
            <a:spLocks noGrp="1"/>
          </p:cNvSpPr>
          <p:nvPr>
            <p:ph type="sldNum" sz="quarter" idx="12"/>
          </p:nvPr>
        </p:nvSpPr>
        <p:spPr/>
        <p:txBody>
          <a:bodyPr/>
          <a:lstStyle/>
          <a:p>
            <a:fld id="{1203DD88-8D45-3E4E-A5CB-C88BE596CDB2}" type="slidenum">
              <a:rPr lang="en-US" smtClean="0"/>
              <a:t>‹#›</a:t>
            </a:fld>
            <a:endParaRPr lang="en-US"/>
          </a:p>
        </p:txBody>
      </p:sp>
    </p:spTree>
    <p:extLst>
      <p:ext uri="{BB962C8B-B14F-4D97-AF65-F5344CB8AC3E}">
        <p14:creationId xmlns:p14="http://schemas.microsoft.com/office/powerpoint/2010/main" val="2842380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CBF44-BF35-1B44-A71A-6674722B67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8F5695-7811-2945-9A57-1EDBAA687B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D6F8E1-90D1-4040-AA36-1D4F382D08FD}"/>
              </a:ext>
            </a:extLst>
          </p:cNvPr>
          <p:cNvSpPr>
            <a:spLocks noGrp="1"/>
          </p:cNvSpPr>
          <p:nvPr>
            <p:ph type="dt" sz="half" idx="10"/>
          </p:nvPr>
        </p:nvSpPr>
        <p:spPr/>
        <p:txBody>
          <a:bodyPr/>
          <a:lstStyle/>
          <a:p>
            <a:fld id="{82251A80-42BB-D14C-B312-0B1850E149E6}" type="datetimeFigureOut">
              <a:rPr lang="en-US" smtClean="0"/>
              <a:t>1/7/20</a:t>
            </a:fld>
            <a:endParaRPr lang="en-US"/>
          </a:p>
        </p:txBody>
      </p:sp>
      <p:sp>
        <p:nvSpPr>
          <p:cNvPr id="5" name="Footer Placeholder 4">
            <a:extLst>
              <a:ext uri="{FF2B5EF4-FFF2-40B4-BE49-F238E27FC236}">
                <a16:creationId xmlns:a16="http://schemas.microsoft.com/office/drawing/2014/main" id="{76E367CC-553B-B949-8833-77661E259C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01C049-CC68-BD43-91E6-43350BA26DDC}"/>
              </a:ext>
            </a:extLst>
          </p:cNvPr>
          <p:cNvSpPr>
            <a:spLocks noGrp="1"/>
          </p:cNvSpPr>
          <p:nvPr>
            <p:ph type="sldNum" sz="quarter" idx="12"/>
          </p:nvPr>
        </p:nvSpPr>
        <p:spPr/>
        <p:txBody>
          <a:bodyPr/>
          <a:lstStyle/>
          <a:p>
            <a:fld id="{1203DD88-8D45-3E4E-A5CB-C88BE596CDB2}" type="slidenum">
              <a:rPr lang="en-US" smtClean="0"/>
              <a:t>‹#›</a:t>
            </a:fld>
            <a:endParaRPr lang="en-US"/>
          </a:p>
        </p:txBody>
      </p:sp>
    </p:spTree>
    <p:extLst>
      <p:ext uri="{BB962C8B-B14F-4D97-AF65-F5344CB8AC3E}">
        <p14:creationId xmlns:p14="http://schemas.microsoft.com/office/powerpoint/2010/main" val="3112385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4032D-504E-F34B-8C90-018B7FE1AA7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26F3EB-0CBD-A540-A04E-E47A7501EF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1DEAA4-8810-1646-859D-D472DF5CD7D1}"/>
              </a:ext>
            </a:extLst>
          </p:cNvPr>
          <p:cNvSpPr>
            <a:spLocks noGrp="1"/>
          </p:cNvSpPr>
          <p:nvPr>
            <p:ph type="dt" sz="half" idx="10"/>
          </p:nvPr>
        </p:nvSpPr>
        <p:spPr/>
        <p:txBody>
          <a:bodyPr/>
          <a:lstStyle/>
          <a:p>
            <a:fld id="{82251A80-42BB-D14C-B312-0B1850E149E6}" type="datetimeFigureOut">
              <a:rPr lang="en-US" smtClean="0"/>
              <a:t>1/7/20</a:t>
            </a:fld>
            <a:endParaRPr lang="en-US"/>
          </a:p>
        </p:txBody>
      </p:sp>
      <p:sp>
        <p:nvSpPr>
          <p:cNvPr id="5" name="Footer Placeholder 4">
            <a:extLst>
              <a:ext uri="{FF2B5EF4-FFF2-40B4-BE49-F238E27FC236}">
                <a16:creationId xmlns:a16="http://schemas.microsoft.com/office/drawing/2014/main" id="{4D039560-2330-BB40-B084-749F80A42F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D7EC9B-7CAA-F34A-828E-5A66424414A5}"/>
              </a:ext>
            </a:extLst>
          </p:cNvPr>
          <p:cNvSpPr>
            <a:spLocks noGrp="1"/>
          </p:cNvSpPr>
          <p:nvPr>
            <p:ph type="sldNum" sz="quarter" idx="12"/>
          </p:nvPr>
        </p:nvSpPr>
        <p:spPr/>
        <p:txBody>
          <a:bodyPr/>
          <a:lstStyle/>
          <a:p>
            <a:fld id="{1203DD88-8D45-3E4E-A5CB-C88BE596CDB2}" type="slidenum">
              <a:rPr lang="en-US" smtClean="0"/>
              <a:t>‹#›</a:t>
            </a:fld>
            <a:endParaRPr lang="en-US"/>
          </a:p>
        </p:txBody>
      </p:sp>
    </p:spTree>
    <p:extLst>
      <p:ext uri="{BB962C8B-B14F-4D97-AF65-F5344CB8AC3E}">
        <p14:creationId xmlns:p14="http://schemas.microsoft.com/office/powerpoint/2010/main" val="1640455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02379-F79A-A14D-8389-EE7DAFC2A5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6F468-C31E-D641-9D85-F2417560AD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491915-BAAF-C14F-9E22-5978AB4AFD6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C65BCE-2023-FD4D-8759-6F9103EBB0E3}"/>
              </a:ext>
            </a:extLst>
          </p:cNvPr>
          <p:cNvSpPr>
            <a:spLocks noGrp="1"/>
          </p:cNvSpPr>
          <p:nvPr>
            <p:ph type="dt" sz="half" idx="10"/>
          </p:nvPr>
        </p:nvSpPr>
        <p:spPr/>
        <p:txBody>
          <a:bodyPr/>
          <a:lstStyle/>
          <a:p>
            <a:fld id="{82251A80-42BB-D14C-B312-0B1850E149E6}" type="datetimeFigureOut">
              <a:rPr lang="en-US" smtClean="0"/>
              <a:t>1/7/20</a:t>
            </a:fld>
            <a:endParaRPr lang="en-US"/>
          </a:p>
        </p:txBody>
      </p:sp>
      <p:sp>
        <p:nvSpPr>
          <p:cNvPr id="6" name="Footer Placeholder 5">
            <a:extLst>
              <a:ext uri="{FF2B5EF4-FFF2-40B4-BE49-F238E27FC236}">
                <a16:creationId xmlns:a16="http://schemas.microsoft.com/office/drawing/2014/main" id="{31E5B6AC-6305-524D-A26F-D0C34DDC8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F4ACB5-FBCC-9F46-8811-F23A5C791190}"/>
              </a:ext>
            </a:extLst>
          </p:cNvPr>
          <p:cNvSpPr>
            <a:spLocks noGrp="1"/>
          </p:cNvSpPr>
          <p:nvPr>
            <p:ph type="sldNum" sz="quarter" idx="12"/>
          </p:nvPr>
        </p:nvSpPr>
        <p:spPr/>
        <p:txBody>
          <a:bodyPr/>
          <a:lstStyle/>
          <a:p>
            <a:fld id="{1203DD88-8D45-3E4E-A5CB-C88BE596CDB2}" type="slidenum">
              <a:rPr lang="en-US" smtClean="0"/>
              <a:t>‹#›</a:t>
            </a:fld>
            <a:endParaRPr lang="en-US"/>
          </a:p>
        </p:txBody>
      </p:sp>
    </p:spTree>
    <p:extLst>
      <p:ext uri="{BB962C8B-B14F-4D97-AF65-F5344CB8AC3E}">
        <p14:creationId xmlns:p14="http://schemas.microsoft.com/office/powerpoint/2010/main" val="980411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80FA8-ED7F-3D43-9BA7-B56BDEE2F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9410D2-56CB-C143-B4BA-F1B67044743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1E60FC0-9A55-D440-BE11-1AA39BB0961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88037D-A6FF-7444-ABF1-66F7FC7CDD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07A128A-D263-F64E-8FAE-8007C2A4A6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567FEA9-19F2-3046-8651-CC88EF85DAE0}"/>
              </a:ext>
            </a:extLst>
          </p:cNvPr>
          <p:cNvSpPr>
            <a:spLocks noGrp="1"/>
          </p:cNvSpPr>
          <p:nvPr>
            <p:ph type="dt" sz="half" idx="10"/>
          </p:nvPr>
        </p:nvSpPr>
        <p:spPr/>
        <p:txBody>
          <a:bodyPr/>
          <a:lstStyle/>
          <a:p>
            <a:fld id="{82251A80-42BB-D14C-B312-0B1850E149E6}" type="datetimeFigureOut">
              <a:rPr lang="en-US" smtClean="0"/>
              <a:t>1/7/20</a:t>
            </a:fld>
            <a:endParaRPr lang="en-US"/>
          </a:p>
        </p:txBody>
      </p:sp>
      <p:sp>
        <p:nvSpPr>
          <p:cNvPr id="8" name="Footer Placeholder 7">
            <a:extLst>
              <a:ext uri="{FF2B5EF4-FFF2-40B4-BE49-F238E27FC236}">
                <a16:creationId xmlns:a16="http://schemas.microsoft.com/office/drawing/2014/main" id="{181651E5-CB9D-C848-B940-0567633CB16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FF6055F-20F3-D34B-BE52-414382096540}"/>
              </a:ext>
            </a:extLst>
          </p:cNvPr>
          <p:cNvSpPr>
            <a:spLocks noGrp="1"/>
          </p:cNvSpPr>
          <p:nvPr>
            <p:ph type="sldNum" sz="quarter" idx="12"/>
          </p:nvPr>
        </p:nvSpPr>
        <p:spPr/>
        <p:txBody>
          <a:bodyPr/>
          <a:lstStyle/>
          <a:p>
            <a:fld id="{1203DD88-8D45-3E4E-A5CB-C88BE596CDB2}" type="slidenum">
              <a:rPr lang="en-US" smtClean="0"/>
              <a:t>‹#›</a:t>
            </a:fld>
            <a:endParaRPr lang="en-US"/>
          </a:p>
        </p:txBody>
      </p:sp>
    </p:spTree>
    <p:extLst>
      <p:ext uri="{BB962C8B-B14F-4D97-AF65-F5344CB8AC3E}">
        <p14:creationId xmlns:p14="http://schemas.microsoft.com/office/powerpoint/2010/main" val="36366398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575ED-6737-4142-86C4-BE1F30298F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55503F-C3EC-4C4C-BA6D-C14A11E37674}"/>
              </a:ext>
            </a:extLst>
          </p:cNvPr>
          <p:cNvSpPr>
            <a:spLocks noGrp="1"/>
          </p:cNvSpPr>
          <p:nvPr>
            <p:ph type="dt" sz="half" idx="10"/>
          </p:nvPr>
        </p:nvSpPr>
        <p:spPr/>
        <p:txBody>
          <a:bodyPr/>
          <a:lstStyle/>
          <a:p>
            <a:fld id="{82251A80-42BB-D14C-B312-0B1850E149E6}" type="datetimeFigureOut">
              <a:rPr lang="en-US" smtClean="0"/>
              <a:t>1/7/20</a:t>
            </a:fld>
            <a:endParaRPr lang="en-US"/>
          </a:p>
        </p:txBody>
      </p:sp>
      <p:sp>
        <p:nvSpPr>
          <p:cNvPr id="4" name="Footer Placeholder 3">
            <a:extLst>
              <a:ext uri="{FF2B5EF4-FFF2-40B4-BE49-F238E27FC236}">
                <a16:creationId xmlns:a16="http://schemas.microsoft.com/office/drawing/2014/main" id="{C52EBFB9-79FC-6D4D-8E91-E53F6F762AA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D5728D-76DB-2C40-BCC1-38DAEC647FF9}"/>
              </a:ext>
            </a:extLst>
          </p:cNvPr>
          <p:cNvSpPr>
            <a:spLocks noGrp="1"/>
          </p:cNvSpPr>
          <p:nvPr>
            <p:ph type="sldNum" sz="quarter" idx="12"/>
          </p:nvPr>
        </p:nvSpPr>
        <p:spPr/>
        <p:txBody>
          <a:bodyPr/>
          <a:lstStyle/>
          <a:p>
            <a:fld id="{1203DD88-8D45-3E4E-A5CB-C88BE596CDB2}" type="slidenum">
              <a:rPr lang="en-US" smtClean="0"/>
              <a:t>‹#›</a:t>
            </a:fld>
            <a:endParaRPr lang="en-US"/>
          </a:p>
        </p:txBody>
      </p:sp>
    </p:spTree>
    <p:extLst>
      <p:ext uri="{BB962C8B-B14F-4D97-AF65-F5344CB8AC3E}">
        <p14:creationId xmlns:p14="http://schemas.microsoft.com/office/powerpoint/2010/main" val="3597751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0C42CB-843C-264E-95A0-0E67E47162E1}"/>
              </a:ext>
            </a:extLst>
          </p:cNvPr>
          <p:cNvSpPr>
            <a:spLocks noGrp="1"/>
          </p:cNvSpPr>
          <p:nvPr>
            <p:ph type="dt" sz="half" idx="10"/>
          </p:nvPr>
        </p:nvSpPr>
        <p:spPr/>
        <p:txBody>
          <a:bodyPr/>
          <a:lstStyle/>
          <a:p>
            <a:fld id="{82251A80-42BB-D14C-B312-0B1850E149E6}" type="datetimeFigureOut">
              <a:rPr lang="en-US" smtClean="0"/>
              <a:t>1/7/20</a:t>
            </a:fld>
            <a:endParaRPr lang="en-US"/>
          </a:p>
        </p:txBody>
      </p:sp>
      <p:sp>
        <p:nvSpPr>
          <p:cNvPr id="3" name="Footer Placeholder 2">
            <a:extLst>
              <a:ext uri="{FF2B5EF4-FFF2-40B4-BE49-F238E27FC236}">
                <a16:creationId xmlns:a16="http://schemas.microsoft.com/office/drawing/2014/main" id="{B9A4D513-A816-7341-8808-DE601AE26A2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3F716C1-5C17-004B-A42D-8A3CD83D6B1B}"/>
              </a:ext>
            </a:extLst>
          </p:cNvPr>
          <p:cNvSpPr>
            <a:spLocks noGrp="1"/>
          </p:cNvSpPr>
          <p:nvPr>
            <p:ph type="sldNum" sz="quarter" idx="12"/>
          </p:nvPr>
        </p:nvSpPr>
        <p:spPr/>
        <p:txBody>
          <a:bodyPr/>
          <a:lstStyle/>
          <a:p>
            <a:fld id="{1203DD88-8D45-3E4E-A5CB-C88BE596CDB2}" type="slidenum">
              <a:rPr lang="en-US" smtClean="0"/>
              <a:t>‹#›</a:t>
            </a:fld>
            <a:endParaRPr lang="en-US"/>
          </a:p>
        </p:txBody>
      </p:sp>
    </p:spTree>
    <p:extLst>
      <p:ext uri="{BB962C8B-B14F-4D97-AF65-F5344CB8AC3E}">
        <p14:creationId xmlns:p14="http://schemas.microsoft.com/office/powerpoint/2010/main" val="2665836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B6E16-7512-B345-B9CF-A3B89FEB5D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579FE2-BA9A-F543-83EB-5BD41DEA7A8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DF705A-1A90-E747-A43C-918B165D86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0225E-0271-264F-BBF7-BA76F1FA34A9}"/>
              </a:ext>
            </a:extLst>
          </p:cNvPr>
          <p:cNvSpPr>
            <a:spLocks noGrp="1"/>
          </p:cNvSpPr>
          <p:nvPr>
            <p:ph type="dt" sz="half" idx="10"/>
          </p:nvPr>
        </p:nvSpPr>
        <p:spPr/>
        <p:txBody>
          <a:bodyPr/>
          <a:lstStyle/>
          <a:p>
            <a:fld id="{82251A80-42BB-D14C-B312-0B1850E149E6}" type="datetimeFigureOut">
              <a:rPr lang="en-US" smtClean="0"/>
              <a:t>1/7/20</a:t>
            </a:fld>
            <a:endParaRPr lang="en-US"/>
          </a:p>
        </p:txBody>
      </p:sp>
      <p:sp>
        <p:nvSpPr>
          <p:cNvPr id="6" name="Footer Placeholder 5">
            <a:extLst>
              <a:ext uri="{FF2B5EF4-FFF2-40B4-BE49-F238E27FC236}">
                <a16:creationId xmlns:a16="http://schemas.microsoft.com/office/drawing/2014/main" id="{9E7C2BF1-6A7D-9C46-81F4-E8E2E361EF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EC2143-AE68-4247-BEBE-3287AC558230}"/>
              </a:ext>
            </a:extLst>
          </p:cNvPr>
          <p:cNvSpPr>
            <a:spLocks noGrp="1"/>
          </p:cNvSpPr>
          <p:nvPr>
            <p:ph type="sldNum" sz="quarter" idx="12"/>
          </p:nvPr>
        </p:nvSpPr>
        <p:spPr/>
        <p:txBody>
          <a:bodyPr/>
          <a:lstStyle/>
          <a:p>
            <a:fld id="{1203DD88-8D45-3E4E-A5CB-C88BE596CDB2}" type="slidenum">
              <a:rPr lang="en-US" smtClean="0"/>
              <a:t>‹#›</a:t>
            </a:fld>
            <a:endParaRPr lang="en-US"/>
          </a:p>
        </p:txBody>
      </p:sp>
    </p:spTree>
    <p:extLst>
      <p:ext uri="{BB962C8B-B14F-4D97-AF65-F5344CB8AC3E}">
        <p14:creationId xmlns:p14="http://schemas.microsoft.com/office/powerpoint/2010/main" val="21729749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E8BD0-1D70-5D4F-B4B5-384546DC31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BEFD5F6-FF7B-F547-8687-8D19F10BB72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7E0AF43-E129-5D43-8A8F-35590F0A59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FDA170-5424-EB49-A53C-D2A30100E86D}"/>
              </a:ext>
            </a:extLst>
          </p:cNvPr>
          <p:cNvSpPr>
            <a:spLocks noGrp="1"/>
          </p:cNvSpPr>
          <p:nvPr>
            <p:ph type="dt" sz="half" idx="10"/>
          </p:nvPr>
        </p:nvSpPr>
        <p:spPr/>
        <p:txBody>
          <a:bodyPr/>
          <a:lstStyle/>
          <a:p>
            <a:fld id="{82251A80-42BB-D14C-B312-0B1850E149E6}" type="datetimeFigureOut">
              <a:rPr lang="en-US" smtClean="0"/>
              <a:t>1/7/20</a:t>
            </a:fld>
            <a:endParaRPr lang="en-US"/>
          </a:p>
        </p:txBody>
      </p:sp>
      <p:sp>
        <p:nvSpPr>
          <p:cNvPr id="6" name="Footer Placeholder 5">
            <a:extLst>
              <a:ext uri="{FF2B5EF4-FFF2-40B4-BE49-F238E27FC236}">
                <a16:creationId xmlns:a16="http://schemas.microsoft.com/office/drawing/2014/main" id="{2B00B20E-DD77-7E42-8E33-05EC6E40EB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0135780-BB39-AC49-8F3C-A63228B50752}"/>
              </a:ext>
            </a:extLst>
          </p:cNvPr>
          <p:cNvSpPr>
            <a:spLocks noGrp="1"/>
          </p:cNvSpPr>
          <p:nvPr>
            <p:ph type="sldNum" sz="quarter" idx="12"/>
          </p:nvPr>
        </p:nvSpPr>
        <p:spPr/>
        <p:txBody>
          <a:bodyPr/>
          <a:lstStyle/>
          <a:p>
            <a:fld id="{1203DD88-8D45-3E4E-A5CB-C88BE596CDB2}" type="slidenum">
              <a:rPr lang="en-US" smtClean="0"/>
              <a:t>‹#›</a:t>
            </a:fld>
            <a:endParaRPr lang="en-US"/>
          </a:p>
        </p:txBody>
      </p:sp>
    </p:spTree>
    <p:extLst>
      <p:ext uri="{BB962C8B-B14F-4D97-AF65-F5344CB8AC3E}">
        <p14:creationId xmlns:p14="http://schemas.microsoft.com/office/powerpoint/2010/main" val="18137894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28B681B-1D0E-1742-BE8D-6619AA287C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F7B118-D629-2E4D-B418-99A61A150F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3A3778-25B6-9740-AD9C-32998FA0B8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251A80-42BB-D14C-B312-0B1850E149E6}" type="datetimeFigureOut">
              <a:rPr lang="en-US" smtClean="0"/>
              <a:t>1/7/20</a:t>
            </a:fld>
            <a:endParaRPr lang="en-US"/>
          </a:p>
        </p:txBody>
      </p:sp>
      <p:sp>
        <p:nvSpPr>
          <p:cNvPr id="5" name="Footer Placeholder 4">
            <a:extLst>
              <a:ext uri="{FF2B5EF4-FFF2-40B4-BE49-F238E27FC236}">
                <a16:creationId xmlns:a16="http://schemas.microsoft.com/office/drawing/2014/main" id="{80561952-3E70-0642-B815-676668B204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434A5F-CFFB-EE47-9AB6-AE613FC8ED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03DD88-8D45-3E4E-A5CB-C88BE596CDB2}" type="slidenum">
              <a:rPr lang="en-US" smtClean="0"/>
              <a:t>‹#›</a:t>
            </a:fld>
            <a:endParaRPr lang="en-US"/>
          </a:p>
        </p:txBody>
      </p:sp>
    </p:spTree>
    <p:extLst>
      <p:ext uri="{BB962C8B-B14F-4D97-AF65-F5344CB8AC3E}">
        <p14:creationId xmlns:p14="http://schemas.microsoft.com/office/powerpoint/2010/main" val="7460286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en.wikipedia.org/wiki/Word_square"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453D3-69F6-FB4C-9738-76E147FB1DF5}"/>
              </a:ext>
            </a:extLst>
          </p:cNvPr>
          <p:cNvSpPr>
            <a:spLocks noGrp="1"/>
          </p:cNvSpPr>
          <p:nvPr>
            <p:ph type="ctrTitle"/>
          </p:nvPr>
        </p:nvSpPr>
        <p:spPr/>
        <p:txBody>
          <a:bodyPr/>
          <a:lstStyle/>
          <a:p>
            <a:r>
              <a:rPr lang="en-US" dirty="0"/>
              <a:t>Word </a:t>
            </a:r>
            <a:r>
              <a:rPr lang="zh-CN" altLang="en-US" dirty="0"/>
              <a:t>题目</a:t>
            </a:r>
            <a:endParaRPr lang="en-US" dirty="0"/>
          </a:p>
        </p:txBody>
      </p:sp>
      <p:sp>
        <p:nvSpPr>
          <p:cNvPr id="3" name="Subtitle 2">
            <a:extLst>
              <a:ext uri="{FF2B5EF4-FFF2-40B4-BE49-F238E27FC236}">
                <a16:creationId xmlns:a16="http://schemas.microsoft.com/office/drawing/2014/main" id="{C1EB3D51-ADED-694F-AA2E-0B73BE21F4C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181887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D20E5-CE77-2B43-BBDC-0CE597C0D2E6}"/>
              </a:ext>
            </a:extLst>
          </p:cNvPr>
          <p:cNvSpPr>
            <a:spLocks noGrp="1"/>
          </p:cNvSpPr>
          <p:nvPr>
            <p:ph type="title"/>
          </p:nvPr>
        </p:nvSpPr>
        <p:spPr>
          <a:xfrm>
            <a:off x="204095" y="86838"/>
            <a:ext cx="10515600" cy="1325563"/>
          </a:xfrm>
        </p:spPr>
        <p:txBody>
          <a:bodyPr>
            <a:normAutofit/>
          </a:bodyPr>
          <a:lstStyle/>
          <a:p>
            <a:r>
              <a:rPr lang="zh-CN" altLang="en-US" dirty="0"/>
              <a:t>根据字母搜索四个方向，按照每个字母确定搜索方向，利用</a:t>
            </a:r>
            <a:r>
              <a:rPr lang="en-US" altLang="zh-CN" dirty="0" err="1"/>
              <a:t>Trie</a:t>
            </a:r>
            <a:r>
              <a:rPr lang="zh-CN" altLang="en-US" dirty="0"/>
              <a:t>保存字典</a:t>
            </a:r>
            <a:endParaRPr lang="en-US" dirty="0"/>
          </a:p>
        </p:txBody>
      </p:sp>
      <p:sp>
        <p:nvSpPr>
          <p:cNvPr id="5" name="TextBox 4">
            <a:extLst>
              <a:ext uri="{FF2B5EF4-FFF2-40B4-BE49-F238E27FC236}">
                <a16:creationId xmlns:a16="http://schemas.microsoft.com/office/drawing/2014/main" id="{B79E1843-5D04-7840-AFEE-008EC74A64D1}"/>
              </a:ext>
            </a:extLst>
          </p:cNvPr>
          <p:cNvSpPr txBox="1"/>
          <p:nvPr/>
        </p:nvSpPr>
        <p:spPr>
          <a:xfrm>
            <a:off x="0" y="1391208"/>
            <a:ext cx="5580374" cy="646331"/>
          </a:xfrm>
          <a:prstGeom prst="rect">
            <a:avLst/>
          </a:prstGeom>
          <a:noFill/>
        </p:spPr>
        <p:txBody>
          <a:bodyPr wrap="square" rtlCol="0">
            <a:spAutoFit/>
          </a:bodyPr>
          <a:lstStyle/>
          <a:p>
            <a:r>
              <a:rPr lang="en-US" dirty="0"/>
              <a:t>DFS</a:t>
            </a:r>
            <a:r>
              <a:rPr lang="zh-CN" altLang="en-US" dirty="0"/>
              <a:t>，走一步搜索上下左右四个方向，如果在</a:t>
            </a:r>
            <a:r>
              <a:rPr lang="en-US" altLang="zh-CN" dirty="0" err="1"/>
              <a:t>trie</a:t>
            </a:r>
            <a:r>
              <a:rPr lang="zh-CN" altLang="en-US" dirty="0"/>
              <a:t>里，就继续搜索，如果</a:t>
            </a:r>
            <a:r>
              <a:rPr lang="en-US" altLang="zh-CN" dirty="0" err="1"/>
              <a:t>isword</a:t>
            </a:r>
            <a:r>
              <a:rPr lang="zh-CN" altLang="en-US" dirty="0"/>
              <a:t> </a:t>
            </a:r>
            <a:r>
              <a:rPr lang="en-US" altLang="zh-CN" dirty="0"/>
              <a:t>is</a:t>
            </a:r>
            <a:r>
              <a:rPr lang="zh-CN" altLang="en-US" dirty="0"/>
              <a:t> </a:t>
            </a:r>
            <a:r>
              <a:rPr lang="en-US" altLang="zh-CN" dirty="0"/>
              <a:t>True</a:t>
            </a:r>
            <a:r>
              <a:rPr lang="zh-CN" altLang="en-US" dirty="0"/>
              <a:t>，记入结果</a:t>
            </a:r>
            <a:endParaRPr lang="en-US" dirty="0"/>
          </a:p>
        </p:txBody>
      </p:sp>
      <p:sp>
        <p:nvSpPr>
          <p:cNvPr id="6" name="Rectangle 5">
            <a:extLst>
              <a:ext uri="{FF2B5EF4-FFF2-40B4-BE49-F238E27FC236}">
                <a16:creationId xmlns:a16="http://schemas.microsoft.com/office/drawing/2014/main" id="{5EEB5787-C590-8144-8219-A9B056DBC606}"/>
              </a:ext>
            </a:extLst>
          </p:cNvPr>
          <p:cNvSpPr/>
          <p:nvPr/>
        </p:nvSpPr>
        <p:spPr>
          <a:xfrm>
            <a:off x="148622" y="1900675"/>
            <a:ext cx="3825068" cy="1477328"/>
          </a:xfrm>
          <a:prstGeom prst="rect">
            <a:avLst/>
          </a:prstGeom>
        </p:spPr>
        <p:txBody>
          <a:bodyPr wrap="square">
            <a:spAutoFit/>
          </a:bodyPr>
          <a:lstStyle/>
          <a:p>
            <a:r>
              <a:rPr lang="en-US" dirty="0" err="1"/>
              <a:t>Input：d</a:t>
            </a:r>
            <a:r>
              <a:rPr lang="en-US" dirty="0"/>
              <a:t> o a f</a:t>
            </a:r>
          </a:p>
          <a:p>
            <a:r>
              <a:rPr lang="zh-CN" altLang="en-US" dirty="0"/>
              <a:t>              </a:t>
            </a:r>
            <a:r>
              <a:rPr lang="en-US" dirty="0">
                <a:solidFill>
                  <a:srgbClr val="FF0000"/>
                </a:solidFill>
              </a:rPr>
              <a:t>a g a i </a:t>
            </a:r>
          </a:p>
          <a:p>
            <a:r>
              <a:rPr lang="en-US" dirty="0"/>
              <a:t>              d c a </a:t>
            </a:r>
            <a:r>
              <a:rPr lang="en-US" dirty="0">
                <a:solidFill>
                  <a:srgbClr val="FF0000"/>
                </a:solidFill>
              </a:rPr>
              <a:t>n</a:t>
            </a:r>
          </a:p>
          <a:p>
            <a:r>
              <a:rPr lang="en-US" dirty="0"/>
              <a:t>Dictionary ["dog","dad","</a:t>
            </a:r>
            <a:r>
              <a:rPr lang="en-US" dirty="0" err="1"/>
              <a:t>dgdg</a:t>
            </a:r>
            <a:r>
              <a:rPr lang="en-US" dirty="0"/>
              <a:t>","</a:t>
            </a:r>
            <a:r>
              <a:rPr lang="en-US" dirty="0" err="1"/>
              <a:t>can","again</a:t>
            </a:r>
            <a:r>
              <a:rPr lang="en-US" dirty="0"/>
              <a:t>"] </a:t>
            </a:r>
          </a:p>
        </p:txBody>
      </p:sp>
      <p:pic>
        <p:nvPicPr>
          <p:cNvPr id="15" name="Content Placeholder 14">
            <a:extLst>
              <a:ext uri="{FF2B5EF4-FFF2-40B4-BE49-F238E27FC236}">
                <a16:creationId xmlns:a16="http://schemas.microsoft.com/office/drawing/2014/main" id="{E5493897-27F5-6A42-8C57-3BD6457E1691}"/>
              </a:ext>
            </a:extLst>
          </p:cNvPr>
          <p:cNvPicPr>
            <a:picLocks noGrp="1" noChangeAspect="1"/>
          </p:cNvPicPr>
          <p:nvPr>
            <p:ph idx="1"/>
          </p:nvPr>
        </p:nvPicPr>
        <p:blipFill>
          <a:blip r:embed="rId2"/>
          <a:stretch>
            <a:fillRect/>
          </a:stretch>
        </p:blipFill>
        <p:spPr>
          <a:xfrm>
            <a:off x="5719405" y="1444097"/>
            <a:ext cx="6121142" cy="5119061"/>
          </a:xfrm>
          <a:prstGeom prst="rect">
            <a:avLst/>
          </a:prstGeom>
        </p:spPr>
      </p:pic>
      <p:sp>
        <p:nvSpPr>
          <p:cNvPr id="19" name="Rectangle 18">
            <a:extLst>
              <a:ext uri="{FF2B5EF4-FFF2-40B4-BE49-F238E27FC236}">
                <a16:creationId xmlns:a16="http://schemas.microsoft.com/office/drawing/2014/main" id="{0EA234E8-D4EF-3B4D-9B64-970AE51691CD}"/>
              </a:ext>
            </a:extLst>
          </p:cNvPr>
          <p:cNvSpPr/>
          <p:nvPr/>
        </p:nvSpPr>
        <p:spPr>
          <a:xfrm>
            <a:off x="1906550" y="3564294"/>
            <a:ext cx="776794" cy="36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 c, a</a:t>
            </a:r>
          </a:p>
        </p:txBody>
      </p:sp>
      <p:sp>
        <p:nvSpPr>
          <p:cNvPr id="23" name="Rectangle 22">
            <a:extLst>
              <a:ext uri="{FF2B5EF4-FFF2-40B4-BE49-F238E27FC236}">
                <a16:creationId xmlns:a16="http://schemas.microsoft.com/office/drawing/2014/main" id="{942EB6AA-ECBE-9849-8BD7-B55B63BB7539}"/>
              </a:ext>
            </a:extLst>
          </p:cNvPr>
          <p:cNvSpPr/>
          <p:nvPr/>
        </p:nvSpPr>
        <p:spPr>
          <a:xfrm>
            <a:off x="1906550" y="3947741"/>
            <a:ext cx="776794" cy="21782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24" name="Rectangle 23">
            <a:extLst>
              <a:ext uri="{FF2B5EF4-FFF2-40B4-BE49-F238E27FC236}">
                <a16:creationId xmlns:a16="http://schemas.microsoft.com/office/drawing/2014/main" id="{FB22289E-B9C9-9642-847A-C941FE9F2A8F}"/>
              </a:ext>
            </a:extLst>
          </p:cNvPr>
          <p:cNvSpPr/>
          <p:nvPr/>
        </p:nvSpPr>
        <p:spPr>
          <a:xfrm>
            <a:off x="479885" y="4295715"/>
            <a:ext cx="776794" cy="36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 a, g</a:t>
            </a:r>
          </a:p>
        </p:txBody>
      </p:sp>
      <p:sp>
        <p:nvSpPr>
          <p:cNvPr id="25" name="Rectangle 24">
            <a:extLst>
              <a:ext uri="{FF2B5EF4-FFF2-40B4-BE49-F238E27FC236}">
                <a16:creationId xmlns:a16="http://schemas.microsoft.com/office/drawing/2014/main" id="{86437762-9027-6A42-BBBB-8AD04035D3A2}"/>
              </a:ext>
            </a:extLst>
          </p:cNvPr>
          <p:cNvSpPr/>
          <p:nvPr/>
        </p:nvSpPr>
        <p:spPr>
          <a:xfrm>
            <a:off x="479885" y="4631404"/>
            <a:ext cx="776794" cy="21782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26" name="Rectangle 25">
            <a:extLst>
              <a:ext uri="{FF2B5EF4-FFF2-40B4-BE49-F238E27FC236}">
                <a16:creationId xmlns:a16="http://schemas.microsoft.com/office/drawing/2014/main" id="{FBD53680-91CE-064B-BFCE-A19C8BB4C29A}"/>
              </a:ext>
            </a:extLst>
          </p:cNvPr>
          <p:cNvSpPr/>
          <p:nvPr/>
        </p:nvSpPr>
        <p:spPr>
          <a:xfrm>
            <a:off x="2072994" y="4409504"/>
            <a:ext cx="776794" cy="36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7" name="Rectangle 26">
            <a:extLst>
              <a:ext uri="{FF2B5EF4-FFF2-40B4-BE49-F238E27FC236}">
                <a16:creationId xmlns:a16="http://schemas.microsoft.com/office/drawing/2014/main" id="{A2542E6E-2F74-054C-BF90-9BBE0A82392C}"/>
              </a:ext>
            </a:extLst>
          </p:cNvPr>
          <p:cNvSpPr/>
          <p:nvPr/>
        </p:nvSpPr>
        <p:spPr>
          <a:xfrm>
            <a:off x="2072994" y="4792950"/>
            <a:ext cx="776794" cy="21782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28" name="Rectangle 27">
            <a:extLst>
              <a:ext uri="{FF2B5EF4-FFF2-40B4-BE49-F238E27FC236}">
                <a16:creationId xmlns:a16="http://schemas.microsoft.com/office/drawing/2014/main" id="{780E6AC7-56FF-8D4A-9892-19E6E7044500}"/>
              </a:ext>
            </a:extLst>
          </p:cNvPr>
          <p:cNvSpPr/>
          <p:nvPr/>
        </p:nvSpPr>
        <p:spPr>
          <a:xfrm>
            <a:off x="3585293" y="4297697"/>
            <a:ext cx="776794" cy="36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29" name="Rectangle 28">
            <a:extLst>
              <a:ext uri="{FF2B5EF4-FFF2-40B4-BE49-F238E27FC236}">
                <a16:creationId xmlns:a16="http://schemas.microsoft.com/office/drawing/2014/main" id="{936F2950-075A-434D-BFC4-3910690BB7A5}"/>
              </a:ext>
            </a:extLst>
          </p:cNvPr>
          <p:cNvSpPr/>
          <p:nvPr/>
        </p:nvSpPr>
        <p:spPr>
          <a:xfrm>
            <a:off x="3575962" y="4681143"/>
            <a:ext cx="776794" cy="21782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30" name="Rectangle 29">
            <a:extLst>
              <a:ext uri="{FF2B5EF4-FFF2-40B4-BE49-F238E27FC236}">
                <a16:creationId xmlns:a16="http://schemas.microsoft.com/office/drawing/2014/main" id="{6728A0E0-E59D-C74A-902C-DEE0BD251425}"/>
              </a:ext>
            </a:extLst>
          </p:cNvPr>
          <p:cNvSpPr/>
          <p:nvPr/>
        </p:nvSpPr>
        <p:spPr>
          <a:xfrm>
            <a:off x="44451" y="5254714"/>
            <a:ext cx="776794" cy="3220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31" name="Rectangle 30">
            <a:extLst>
              <a:ext uri="{FF2B5EF4-FFF2-40B4-BE49-F238E27FC236}">
                <a16:creationId xmlns:a16="http://schemas.microsoft.com/office/drawing/2014/main" id="{412E3BD0-040D-1140-8EFD-455318A76EF4}"/>
              </a:ext>
            </a:extLst>
          </p:cNvPr>
          <p:cNvSpPr/>
          <p:nvPr/>
        </p:nvSpPr>
        <p:spPr>
          <a:xfrm>
            <a:off x="44451" y="5606007"/>
            <a:ext cx="776794" cy="21782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32" name="Rectangle 31">
            <a:extLst>
              <a:ext uri="{FF2B5EF4-FFF2-40B4-BE49-F238E27FC236}">
                <a16:creationId xmlns:a16="http://schemas.microsoft.com/office/drawing/2014/main" id="{ABE70E3B-9D6D-154F-A1B5-3705FC0A5FF3}"/>
              </a:ext>
            </a:extLst>
          </p:cNvPr>
          <p:cNvSpPr/>
          <p:nvPr/>
        </p:nvSpPr>
        <p:spPr>
          <a:xfrm>
            <a:off x="1461519" y="5242468"/>
            <a:ext cx="776794" cy="36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33" name="Rectangle 32">
            <a:extLst>
              <a:ext uri="{FF2B5EF4-FFF2-40B4-BE49-F238E27FC236}">
                <a16:creationId xmlns:a16="http://schemas.microsoft.com/office/drawing/2014/main" id="{168E523D-CCAC-EA4A-A427-8D51A4D1D664}"/>
              </a:ext>
            </a:extLst>
          </p:cNvPr>
          <p:cNvSpPr/>
          <p:nvPr/>
        </p:nvSpPr>
        <p:spPr>
          <a:xfrm>
            <a:off x="1461519" y="5635245"/>
            <a:ext cx="776794" cy="21782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sp>
        <p:nvSpPr>
          <p:cNvPr id="34" name="Rectangle 33">
            <a:extLst>
              <a:ext uri="{FF2B5EF4-FFF2-40B4-BE49-F238E27FC236}">
                <a16:creationId xmlns:a16="http://schemas.microsoft.com/office/drawing/2014/main" id="{2EBA906B-9097-954A-8837-10A7544D7D19}"/>
              </a:ext>
            </a:extLst>
          </p:cNvPr>
          <p:cNvSpPr/>
          <p:nvPr/>
        </p:nvSpPr>
        <p:spPr>
          <a:xfrm>
            <a:off x="44451" y="6137479"/>
            <a:ext cx="776794" cy="217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a:extLst>
              <a:ext uri="{FF2B5EF4-FFF2-40B4-BE49-F238E27FC236}">
                <a16:creationId xmlns:a16="http://schemas.microsoft.com/office/drawing/2014/main" id="{6D5BA1AD-8336-394F-93B7-ADF5BC438BA7}"/>
              </a:ext>
            </a:extLst>
          </p:cNvPr>
          <p:cNvSpPr/>
          <p:nvPr/>
        </p:nvSpPr>
        <p:spPr>
          <a:xfrm>
            <a:off x="44451" y="6384540"/>
            <a:ext cx="776794" cy="21782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sp>
        <p:nvSpPr>
          <p:cNvPr id="36" name="Rectangle 35">
            <a:extLst>
              <a:ext uri="{FF2B5EF4-FFF2-40B4-BE49-F238E27FC236}">
                <a16:creationId xmlns:a16="http://schemas.microsoft.com/office/drawing/2014/main" id="{8CED3F63-E0A7-2943-B37A-3469FB719E90}"/>
              </a:ext>
            </a:extLst>
          </p:cNvPr>
          <p:cNvSpPr/>
          <p:nvPr/>
        </p:nvSpPr>
        <p:spPr>
          <a:xfrm>
            <a:off x="1493457" y="6125177"/>
            <a:ext cx="776794" cy="217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
            </a:r>
          </a:p>
        </p:txBody>
      </p:sp>
      <p:sp>
        <p:nvSpPr>
          <p:cNvPr id="37" name="Rectangle 36">
            <a:extLst>
              <a:ext uri="{FF2B5EF4-FFF2-40B4-BE49-F238E27FC236}">
                <a16:creationId xmlns:a16="http://schemas.microsoft.com/office/drawing/2014/main" id="{FF315012-DD4C-1C45-834A-B20FEE82D7FC}"/>
              </a:ext>
            </a:extLst>
          </p:cNvPr>
          <p:cNvSpPr/>
          <p:nvPr/>
        </p:nvSpPr>
        <p:spPr>
          <a:xfrm>
            <a:off x="1493457" y="6372238"/>
            <a:ext cx="776794" cy="21782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cxnSp>
        <p:nvCxnSpPr>
          <p:cNvPr id="39" name="Straight Arrow Connector 38">
            <a:extLst>
              <a:ext uri="{FF2B5EF4-FFF2-40B4-BE49-F238E27FC236}">
                <a16:creationId xmlns:a16="http://schemas.microsoft.com/office/drawing/2014/main" id="{108CC4A3-FCF6-CB48-862D-DE2F098E36C3}"/>
              </a:ext>
            </a:extLst>
          </p:cNvPr>
          <p:cNvCxnSpPr>
            <a:stCxn id="19" idx="1"/>
          </p:cNvCxnSpPr>
          <p:nvPr/>
        </p:nvCxnSpPr>
        <p:spPr>
          <a:xfrm flipH="1">
            <a:off x="895739" y="3746064"/>
            <a:ext cx="1010811" cy="4195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3B0F3D4-8132-1B45-ABB2-FDDD346FD39A}"/>
              </a:ext>
            </a:extLst>
          </p:cNvPr>
          <p:cNvCxnSpPr>
            <a:cxnSpLocks/>
          </p:cNvCxnSpPr>
          <p:nvPr/>
        </p:nvCxnSpPr>
        <p:spPr>
          <a:xfrm flipH="1">
            <a:off x="351453" y="4522332"/>
            <a:ext cx="301104" cy="626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881CB92-951D-A34B-AA78-A8D67F481CBE}"/>
              </a:ext>
            </a:extLst>
          </p:cNvPr>
          <p:cNvCxnSpPr>
            <a:cxnSpLocks/>
            <a:stCxn id="31" idx="2"/>
          </p:cNvCxnSpPr>
          <p:nvPr/>
        </p:nvCxnSpPr>
        <p:spPr>
          <a:xfrm flipH="1">
            <a:off x="299362" y="5823830"/>
            <a:ext cx="133486" cy="264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6E1A997-FDA9-A44B-999D-78B566BE02B0}"/>
              </a:ext>
            </a:extLst>
          </p:cNvPr>
          <p:cNvCxnSpPr>
            <a:cxnSpLocks/>
          </p:cNvCxnSpPr>
          <p:nvPr/>
        </p:nvCxnSpPr>
        <p:spPr>
          <a:xfrm>
            <a:off x="1135811" y="4437624"/>
            <a:ext cx="491063" cy="754712"/>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1A7CA95-DE88-C843-8438-343FE86B4393}"/>
              </a:ext>
            </a:extLst>
          </p:cNvPr>
          <p:cNvCxnSpPr>
            <a:cxnSpLocks/>
            <a:endCxn id="36" idx="0"/>
          </p:cNvCxnSpPr>
          <p:nvPr/>
        </p:nvCxnSpPr>
        <p:spPr>
          <a:xfrm>
            <a:off x="1715636" y="5840613"/>
            <a:ext cx="166218" cy="284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D08C4D3-054E-D444-9446-EF6006449B22}"/>
              </a:ext>
            </a:extLst>
          </p:cNvPr>
          <p:cNvCxnSpPr>
            <a:cxnSpLocks/>
          </p:cNvCxnSpPr>
          <p:nvPr/>
        </p:nvCxnSpPr>
        <p:spPr>
          <a:xfrm>
            <a:off x="2822375" y="3802945"/>
            <a:ext cx="1040498" cy="492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473A0A9-5406-F345-B66C-D4B28799A859}"/>
              </a:ext>
            </a:extLst>
          </p:cNvPr>
          <p:cNvCxnSpPr>
            <a:cxnSpLocks/>
          </p:cNvCxnSpPr>
          <p:nvPr/>
        </p:nvCxnSpPr>
        <p:spPr>
          <a:xfrm>
            <a:off x="2329539" y="3837739"/>
            <a:ext cx="312516" cy="571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F9AC8274-3075-6E46-B241-520ECAE02113}"/>
              </a:ext>
            </a:extLst>
          </p:cNvPr>
          <p:cNvSpPr txBox="1"/>
          <p:nvPr/>
        </p:nvSpPr>
        <p:spPr>
          <a:xfrm>
            <a:off x="2790187" y="5647491"/>
            <a:ext cx="2229682" cy="584775"/>
          </a:xfrm>
          <a:prstGeom prst="rect">
            <a:avLst/>
          </a:prstGeom>
          <a:noFill/>
        </p:spPr>
        <p:txBody>
          <a:bodyPr wrap="square" rtlCol="0">
            <a:spAutoFit/>
          </a:bodyPr>
          <a:lstStyle/>
          <a:p>
            <a:r>
              <a:rPr lang="en-US" sz="3200" dirty="0"/>
              <a:t>…</a:t>
            </a:r>
          </a:p>
        </p:txBody>
      </p:sp>
      <p:sp>
        <p:nvSpPr>
          <p:cNvPr id="3" name="TextBox 2">
            <a:extLst>
              <a:ext uri="{FF2B5EF4-FFF2-40B4-BE49-F238E27FC236}">
                <a16:creationId xmlns:a16="http://schemas.microsoft.com/office/drawing/2014/main" id="{B5322C72-9F05-B14D-AFC3-A24984C4C0CD}"/>
              </a:ext>
            </a:extLst>
          </p:cNvPr>
          <p:cNvSpPr txBox="1"/>
          <p:nvPr/>
        </p:nvSpPr>
        <p:spPr>
          <a:xfrm>
            <a:off x="2663816" y="3417415"/>
            <a:ext cx="812800" cy="369332"/>
          </a:xfrm>
          <a:prstGeom prst="rect">
            <a:avLst/>
          </a:prstGeom>
          <a:noFill/>
        </p:spPr>
        <p:txBody>
          <a:bodyPr wrap="square" rtlCol="0">
            <a:spAutoFit/>
          </a:bodyPr>
          <a:lstStyle/>
          <a:p>
            <a:r>
              <a:rPr lang="en-US" dirty="0"/>
              <a:t>root</a:t>
            </a:r>
          </a:p>
        </p:txBody>
      </p:sp>
      <p:sp>
        <p:nvSpPr>
          <p:cNvPr id="38" name="TextBox 37">
            <a:extLst>
              <a:ext uri="{FF2B5EF4-FFF2-40B4-BE49-F238E27FC236}">
                <a16:creationId xmlns:a16="http://schemas.microsoft.com/office/drawing/2014/main" id="{AB88A4AA-1A9C-1A49-8D2B-58323488D461}"/>
              </a:ext>
            </a:extLst>
          </p:cNvPr>
          <p:cNvSpPr txBox="1"/>
          <p:nvPr/>
        </p:nvSpPr>
        <p:spPr>
          <a:xfrm>
            <a:off x="539215" y="3443627"/>
            <a:ext cx="1636631" cy="369332"/>
          </a:xfrm>
          <a:prstGeom prst="rect">
            <a:avLst/>
          </a:prstGeom>
          <a:noFill/>
        </p:spPr>
        <p:txBody>
          <a:bodyPr wrap="square" rtlCol="0">
            <a:spAutoFit/>
          </a:bodyPr>
          <a:lstStyle/>
          <a:p>
            <a:r>
              <a:rPr lang="en-US" dirty="0" err="1"/>
              <a:t>Root.children</a:t>
            </a:r>
            <a:endParaRPr lang="en-US" dirty="0"/>
          </a:p>
        </p:txBody>
      </p:sp>
      <p:sp>
        <p:nvSpPr>
          <p:cNvPr id="41" name="Rectangle 40">
            <a:extLst>
              <a:ext uri="{FF2B5EF4-FFF2-40B4-BE49-F238E27FC236}">
                <a16:creationId xmlns:a16="http://schemas.microsoft.com/office/drawing/2014/main" id="{A32A0CA1-18FD-5342-9B7B-CFD51812EC54}"/>
              </a:ext>
            </a:extLst>
          </p:cNvPr>
          <p:cNvSpPr/>
          <p:nvPr/>
        </p:nvSpPr>
        <p:spPr>
          <a:xfrm>
            <a:off x="2524018" y="6306230"/>
            <a:ext cx="776794" cy="217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9605CC3D-7951-0F4B-A226-45E57D4726DA}"/>
              </a:ext>
            </a:extLst>
          </p:cNvPr>
          <p:cNvSpPr/>
          <p:nvPr/>
        </p:nvSpPr>
        <p:spPr>
          <a:xfrm>
            <a:off x="2507949" y="6530434"/>
            <a:ext cx="776794" cy="21782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cxnSp>
        <p:nvCxnSpPr>
          <p:cNvPr id="44" name="Straight Arrow Connector 43">
            <a:extLst>
              <a:ext uri="{FF2B5EF4-FFF2-40B4-BE49-F238E27FC236}">
                <a16:creationId xmlns:a16="http://schemas.microsoft.com/office/drawing/2014/main" id="{850040B6-3A7A-E14F-96F9-24D7DBF2312A}"/>
              </a:ext>
            </a:extLst>
          </p:cNvPr>
          <p:cNvCxnSpPr>
            <a:cxnSpLocks/>
            <a:stCxn id="36" idx="3"/>
          </p:cNvCxnSpPr>
          <p:nvPr/>
        </p:nvCxnSpPr>
        <p:spPr>
          <a:xfrm>
            <a:off x="2270251" y="6234089"/>
            <a:ext cx="508678" cy="233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F5CC96B1-526B-AC43-9949-F519FDAA3552}"/>
              </a:ext>
            </a:extLst>
          </p:cNvPr>
          <p:cNvSpPr/>
          <p:nvPr/>
        </p:nvSpPr>
        <p:spPr>
          <a:xfrm>
            <a:off x="708785" y="5269663"/>
            <a:ext cx="752734" cy="3635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48" name="Rectangle 47">
            <a:extLst>
              <a:ext uri="{FF2B5EF4-FFF2-40B4-BE49-F238E27FC236}">
                <a16:creationId xmlns:a16="http://schemas.microsoft.com/office/drawing/2014/main" id="{24D31D62-089A-6A4F-B23B-D76BB1D0D46C}"/>
              </a:ext>
            </a:extLst>
          </p:cNvPr>
          <p:cNvSpPr/>
          <p:nvPr/>
        </p:nvSpPr>
        <p:spPr>
          <a:xfrm>
            <a:off x="708785" y="5662440"/>
            <a:ext cx="752734" cy="21782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False</a:t>
            </a:r>
          </a:p>
        </p:txBody>
      </p:sp>
      <p:cxnSp>
        <p:nvCxnSpPr>
          <p:cNvPr id="50" name="Straight Arrow Connector 49">
            <a:extLst>
              <a:ext uri="{FF2B5EF4-FFF2-40B4-BE49-F238E27FC236}">
                <a16:creationId xmlns:a16="http://schemas.microsoft.com/office/drawing/2014/main" id="{C6C0F82F-0B22-A544-8189-E9BAEE8C741E}"/>
              </a:ext>
            </a:extLst>
          </p:cNvPr>
          <p:cNvCxnSpPr>
            <a:cxnSpLocks/>
            <a:endCxn id="46" idx="0"/>
          </p:cNvCxnSpPr>
          <p:nvPr/>
        </p:nvCxnSpPr>
        <p:spPr>
          <a:xfrm>
            <a:off x="914384" y="4522332"/>
            <a:ext cx="170768" cy="747331"/>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94570D76-8E75-B54F-8BB8-6A628A4F9759}"/>
              </a:ext>
            </a:extLst>
          </p:cNvPr>
          <p:cNvSpPr/>
          <p:nvPr/>
        </p:nvSpPr>
        <p:spPr>
          <a:xfrm>
            <a:off x="755292" y="6221018"/>
            <a:ext cx="776794" cy="217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a:extLst>
              <a:ext uri="{FF2B5EF4-FFF2-40B4-BE49-F238E27FC236}">
                <a16:creationId xmlns:a16="http://schemas.microsoft.com/office/drawing/2014/main" id="{C46F2723-703B-C446-8FE5-1987D4D91411}"/>
              </a:ext>
            </a:extLst>
          </p:cNvPr>
          <p:cNvSpPr/>
          <p:nvPr/>
        </p:nvSpPr>
        <p:spPr>
          <a:xfrm>
            <a:off x="755292" y="6468079"/>
            <a:ext cx="776794" cy="21782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True</a:t>
            </a:r>
          </a:p>
        </p:txBody>
      </p:sp>
      <p:cxnSp>
        <p:nvCxnSpPr>
          <p:cNvPr id="55" name="Straight Arrow Connector 54">
            <a:extLst>
              <a:ext uri="{FF2B5EF4-FFF2-40B4-BE49-F238E27FC236}">
                <a16:creationId xmlns:a16="http://schemas.microsoft.com/office/drawing/2014/main" id="{30062547-CBBC-494E-BDC6-63B9A61ADBB0}"/>
              </a:ext>
            </a:extLst>
          </p:cNvPr>
          <p:cNvCxnSpPr>
            <a:cxnSpLocks/>
          </p:cNvCxnSpPr>
          <p:nvPr/>
        </p:nvCxnSpPr>
        <p:spPr>
          <a:xfrm flipH="1">
            <a:off x="1010203" y="5907369"/>
            <a:ext cx="133486" cy="264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8213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573A2-42D7-3049-8013-41C03282A94B}"/>
              </a:ext>
            </a:extLst>
          </p:cNvPr>
          <p:cNvSpPr>
            <a:spLocks noGrp="1"/>
          </p:cNvSpPr>
          <p:nvPr>
            <p:ph type="title"/>
          </p:nvPr>
        </p:nvSpPr>
        <p:spPr/>
        <p:txBody>
          <a:bodyPr/>
          <a:lstStyle/>
          <a:p>
            <a:r>
              <a:rPr lang="zh-CN" altLang="en-US" dirty="0"/>
              <a:t>利用</a:t>
            </a:r>
            <a:r>
              <a:rPr lang="en-US" altLang="zh-CN" dirty="0"/>
              <a:t>prefix</a:t>
            </a:r>
            <a:r>
              <a:rPr lang="zh-CN" altLang="en-US" dirty="0"/>
              <a:t> </a:t>
            </a:r>
            <a:r>
              <a:rPr lang="en-US" altLang="zh-CN" dirty="0"/>
              <a:t>hash</a:t>
            </a:r>
            <a:r>
              <a:rPr lang="zh-CN" altLang="en-US" dirty="0"/>
              <a:t> </a:t>
            </a:r>
            <a:r>
              <a:rPr lang="en-US" altLang="zh-CN" dirty="0"/>
              <a:t>set</a:t>
            </a:r>
            <a:r>
              <a:rPr lang="zh-CN" altLang="en-US" dirty="0"/>
              <a:t>保存字典</a:t>
            </a:r>
            <a:endParaRPr lang="en-US" dirty="0"/>
          </a:p>
        </p:txBody>
      </p:sp>
      <p:pic>
        <p:nvPicPr>
          <p:cNvPr id="4" name="Content Placeholder 3">
            <a:extLst>
              <a:ext uri="{FF2B5EF4-FFF2-40B4-BE49-F238E27FC236}">
                <a16:creationId xmlns:a16="http://schemas.microsoft.com/office/drawing/2014/main" id="{88D2F636-6874-174B-9B7E-1F2051D4A7BC}"/>
              </a:ext>
            </a:extLst>
          </p:cNvPr>
          <p:cNvPicPr>
            <a:picLocks noGrp="1" noChangeAspect="1"/>
          </p:cNvPicPr>
          <p:nvPr>
            <p:ph idx="1"/>
          </p:nvPr>
        </p:nvPicPr>
        <p:blipFill>
          <a:blip r:embed="rId2"/>
          <a:stretch>
            <a:fillRect/>
          </a:stretch>
        </p:blipFill>
        <p:spPr>
          <a:xfrm>
            <a:off x="4736843" y="1677873"/>
            <a:ext cx="7364958" cy="4351338"/>
          </a:xfrm>
          <a:prstGeom prst="rect">
            <a:avLst/>
          </a:prstGeom>
        </p:spPr>
      </p:pic>
      <p:sp>
        <p:nvSpPr>
          <p:cNvPr id="5" name="Rectangle 4">
            <a:extLst>
              <a:ext uri="{FF2B5EF4-FFF2-40B4-BE49-F238E27FC236}">
                <a16:creationId xmlns:a16="http://schemas.microsoft.com/office/drawing/2014/main" id="{7614B680-C45B-0748-87B9-B7DC7522935B}"/>
              </a:ext>
            </a:extLst>
          </p:cNvPr>
          <p:cNvSpPr/>
          <p:nvPr/>
        </p:nvSpPr>
        <p:spPr>
          <a:xfrm>
            <a:off x="248816" y="2147701"/>
            <a:ext cx="6096000" cy="1200329"/>
          </a:xfrm>
          <a:prstGeom prst="rect">
            <a:avLst/>
          </a:prstGeom>
        </p:spPr>
        <p:txBody>
          <a:bodyPr>
            <a:spAutoFit/>
          </a:bodyPr>
          <a:lstStyle/>
          <a:p>
            <a:r>
              <a:rPr lang="en-US" dirty="0" err="1"/>
              <a:t>Input：d</a:t>
            </a:r>
            <a:r>
              <a:rPr lang="en-US" dirty="0"/>
              <a:t> o a f</a:t>
            </a:r>
          </a:p>
          <a:p>
            <a:r>
              <a:rPr lang="zh-CN" altLang="en-US" dirty="0"/>
              <a:t>              </a:t>
            </a:r>
            <a:r>
              <a:rPr lang="en-US" dirty="0">
                <a:solidFill>
                  <a:srgbClr val="FF0000"/>
                </a:solidFill>
              </a:rPr>
              <a:t>a g a i </a:t>
            </a:r>
          </a:p>
          <a:p>
            <a:r>
              <a:rPr lang="en-US" dirty="0"/>
              <a:t>              d c a </a:t>
            </a:r>
            <a:r>
              <a:rPr lang="en-US" dirty="0">
                <a:solidFill>
                  <a:srgbClr val="FF0000"/>
                </a:solidFill>
              </a:rPr>
              <a:t>n</a:t>
            </a:r>
          </a:p>
          <a:p>
            <a:r>
              <a:rPr lang="en-US" dirty="0"/>
              <a:t>Dictionary ["dog","dad","</a:t>
            </a:r>
            <a:r>
              <a:rPr lang="en-US" dirty="0" err="1"/>
              <a:t>dgdg</a:t>
            </a:r>
            <a:r>
              <a:rPr lang="en-US" dirty="0"/>
              <a:t>","</a:t>
            </a:r>
            <a:r>
              <a:rPr lang="en-US" dirty="0" err="1"/>
              <a:t>can","again</a:t>
            </a:r>
            <a:r>
              <a:rPr lang="en-US" dirty="0"/>
              <a:t>"] </a:t>
            </a:r>
          </a:p>
        </p:txBody>
      </p:sp>
      <p:sp>
        <p:nvSpPr>
          <p:cNvPr id="6" name="TextBox 5">
            <a:extLst>
              <a:ext uri="{FF2B5EF4-FFF2-40B4-BE49-F238E27FC236}">
                <a16:creationId xmlns:a16="http://schemas.microsoft.com/office/drawing/2014/main" id="{342F1DE3-FE06-9640-B577-62E13E3BB2B7}"/>
              </a:ext>
            </a:extLst>
          </p:cNvPr>
          <p:cNvSpPr txBox="1"/>
          <p:nvPr/>
        </p:nvSpPr>
        <p:spPr>
          <a:xfrm>
            <a:off x="373224" y="3863282"/>
            <a:ext cx="3872205" cy="923330"/>
          </a:xfrm>
          <a:prstGeom prst="rect">
            <a:avLst/>
          </a:prstGeom>
          <a:noFill/>
        </p:spPr>
        <p:txBody>
          <a:bodyPr wrap="square" rtlCol="0">
            <a:spAutoFit/>
          </a:bodyPr>
          <a:lstStyle/>
          <a:p>
            <a:r>
              <a:rPr lang="en-US" dirty="0" err="1"/>
              <a:t>preSet</a:t>
            </a:r>
            <a:r>
              <a:rPr lang="en-US" dirty="0"/>
              <a:t> = {‘d’, ’do’, ’dog’, ’da’, ’dad’, ’dg’, ’</a:t>
            </a:r>
            <a:r>
              <a:rPr lang="en-US" dirty="0" err="1"/>
              <a:t>dgd</a:t>
            </a:r>
            <a:r>
              <a:rPr lang="en-US" dirty="0"/>
              <a:t>’, ’</a:t>
            </a:r>
            <a:r>
              <a:rPr lang="en-US" dirty="0" err="1"/>
              <a:t>dgdg</a:t>
            </a:r>
            <a:r>
              <a:rPr lang="en-US" dirty="0"/>
              <a:t>’, ’c’, ’ca’, ’can’, ’a’, ’ag’, ’</a:t>
            </a:r>
            <a:r>
              <a:rPr lang="en-US" dirty="0" err="1"/>
              <a:t>aga</a:t>
            </a:r>
            <a:r>
              <a:rPr lang="en-US" dirty="0"/>
              <a:t>’, ’</a:t>
            </a:r>
            <a:r>
              <a:rPr lang="en-US" dirty="0" err="1"/>
              <a:t>agai</a:t>
            </a:r>
            <a:r>
              <a:rPr lang="en-US" dirty="0"/>
              <a:t>’, ’again’}</a:t>
            </a:r>
          </a:p>
        </p:txBody>
      </p:sp>
    </p:spTree>
    <p:extLst>
      <p:ext uri="{BB962C8B-B14F-4D97-AF65-F5344CB8AC3E}">
        <p14:creationId xmlns:p14="http://schemas.microsoft.com/office/powerpoint/2010/main" val="1900563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EB26D-57E1-4541-AF24-7E93A1F65B87}"/>
              </a:ext>
            </a:extLst>
          </p:cNvPr>
          <p:cNvSpPr>
            <a:spLocks noGrp="1"/>
          </p:cNvSpPr>
          <p:nvPr>
            <p:ph type="title"/>
          </p:nvPr>
        </p:nvSpPr>
        <p:spPr/>
        <p:txBody>
          <a:bodyPr/>
          <a:lstStyle/>
          <a:p>
            <a:r>
              <a:rPr lang="en-US" dirty="0"/>
              <a:t>Word Break</a:t>
            </a:r>
          </a:p>
        </p:txBody>
      </p:sp>
      <p:sp>
        <p:nvSpPr>
          <p:cNvPr id="3" name="Content Placeholder 2">
            <a:extLst>
              <a:ext uri="{FF2B5EF4-FFF2-40B4-BE49-F238E27FC236}">
                <a16:creationId xmlns:a16="http://schemas.microsoft.com/office/drawing/2014/main" id="{13AB54CC-DB78-9C4E-A152-45F36F0673D4}"/>
              </a:ext>
            </a:extLst>
          </p:cNvPr>
          <p:cNvSpPr>
            <a:spLocks noGrp="1"/>
          </p:cNvSpPr>
          <p:nvPr>
            <p:ph idx="1"/>
          </p:nvPr>
        </p:nvSpPr>
        <p:spPr>
          <a:xfrm>
            <a:off x="838200" y="1636552"/>
            <a:ext cx="10515600" cy="4351338"/>
          </a:xfrm>
        </p:spPr>
        <p:txBody>
          <a:bodyPr/>
          <a:lstStyle/>
          <a:p>
            <a:r>
              <a:rPr lang="en-US" dirty="0"/>
              <a:t>Given a string s and a dictionary of words </a:t>
            </a:r>
            <a:r>
              <a:rPr lang="en-US" dirty="0" err="1"/>
              <a:t>dict</a:t>
            </a:r>
            <a:r>
              <a:rPr lang="en-US" dirty="0"/>
              <a:t>, determine if s can be broken into a space-separated sequence of one or more dictionary words.</a:t>
            </a:r>
            <a:r>
              <a:rPr lang="zh-CN" altLang="en-US" b="1" dirty="0"/>
              <a:t>求一个单词</a:t>
            </a:r>
            <a:r>
              <a:rPr lang="zh-CN" altLang="en-US" b="1" dirty="0">
                <a:solidFill>
                  <a:srgbClr val="FF0000"/>
                </a:solidFill>
              </a:rPr>
              <a:t>能否</a:t>
            </a:r>
            <a:r>
              <a:rPr lang="zh-CN" altLang="en-US" b="1" dirty="0"/>
              <a:t>由字典的词拼起来构成 </a:t>
            </a:r>
            <a:r>
              <a:rPr lang="en-US" altLang="zh-CN" b="1" dirty="0"/>
              <a:t>(DFS)</a:t>
            </a:r>
            <a:endParaRPr lang="en-US" dirty="0"/>
          </a:p>
          <a:p>
            <a:pPr marL="0" indent="0">
              <a:buNone/>
            </a:pPr>
            <a:r>
              <a:rPr lang="en-US" dirty="0"/>
              <a:t>Input: “</a:t>
            </a:r>
            <a:r>
              <a:rPr lang="en-US" dirty="0" err="1"/>
              <a:t>lintcode</a:t>
            </a:r>
            <a:r>
              <a:rPr lang="en-US" dirty="0"/>
              <a:t>”, [“lint”, “code”, ‘</a:t>
            </a:r>
            <a:r>
              <a:rPr lang="en-US" dirty="0" err="1"/>
              <a:t>aaa</a:t>
            </a:r>
            <a:r>
              <a:rPr lang="en-US" dirty="0"/>
              <a:t>’]</a:t>
            </a:r>
          </a:p>
          <a:p>
            <a:pPr marL="0" indent="0">
              <a:buNone/>
            </a:pPr>
            <a:r>
              <a:rPr lang="en-US" dirty="0"/>
              <a:t>Output: true</a:t>
            </a:r>
          </a:p>
          <a:p>
            <a:pPr marL="0" indent="0">
              <a:buNone/>
            </a:pPr>
            <a:r>
              <a:rPr lang="en-US" dirty="0"/>
              <a:t>Input: "a", ["a"]</a:t>
            </a:r>
          </a:p>
          <a:p>
            <a:pPr marL="0" indent="0">
              <a:buNone/>
            </a:pPr>
            <a:r>
              <a:rPr lang="en-US" dirty="0"/>
              <a:t>Output: true</a:t>
            </a:r>
          </a:p>
          <a:p>
            <a:pPr marL="0" indent="0">
              <a:buNone/>
            </a:pPr>
            <a:r>
              <a:rPr lang="zh-CN" altLang="en-US" dirty="0"/>
              <a:t>解题思路：走一步，枚举所有可能切割点，</a:t>
            </a:r>
            <a:r>
              <a:rPr lang="en-US" altLang="zh-CN" dirty="0"/>
              <a:t>DFS</a:t>
            </a:r>
            <a:endParaRPr lang="en-US" dirty="0"/>
          </a:p>
        </p:txBody>
      </p:sp>
    </p:spTree>
    <p:extLst>
      <p:ext uri="{BB962C8B-B14F-4D97-AF65-F5344CB8AC3E}">
        <p14:creationId xmlns:p14="http://schemas.microsoft.com/office/powerpoint/2010/main" val="3957605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EFC21-95C8-774D-B0E5-50B11D9B6FD0}"/>
              </a:ext>
            </a:extLst>
          </p:cNvPr>
          <p:cNvSpPr>
            <a:spLocks noGrp="1"/>
          </p:cNvSpPr>
          <p:nvPr>
            <p:ph type="title"/>
          </p:nvPr>
        </p:nvSpPr>
        <p:spPr>
          <a:xfrm>
            <a:off x="838200" y="87059"/>
            <a:ext cx="10515600" cy="1325563"/>
          </a:xfrm>
        </p:spPr>
        <p:txBody>
          <a:bodyPr/>
          <a:lstStyle/>
          <a:p>
            <a:r>
              <a:rPr lang="en-US" dirty="0"/>
              <a:t>DFS</a:t>
            </a:r>
          </a:p>
        </p:txBody>
      </p:sp>
      <p:pic>
        <p:nvPicPr>
          <p:cNvPr id="4" name="Content Placeholder 3">
            <a:extLst>
              <a:ext uri="{FF2B5EF4-FFF2-40B4-BE49-F238E27FC236}">
                <a16:creationId xmlns:a16="http://schemas.microsoft.com/office/drawing/2014/main" id="{B14750D9-DBF6-9C4D-9988-AEF9BFCE04AA}"/>
              </a:ext>
            </a:extLst>
          </p:cNvPr>
          <p:cNvPicPr>
            <a:picLocks noGrp="1" noChangeAspect="1"/>
          </p:cNvPicPr>
          <p:nvPr>
            <p:ph idx="1"/>
          </p:nvPr>
        </p:nvPicPr>
        <p:blipFill>
          <a:blip r:embed="rId2"/>
          <a:stretch>
            <a:fillRect/>
          </a:stretch>
        </p:blipFill>
        <p:spPr>
          <a:xfrm>
            <a:off x="5892802" y="2675492"/>
            <a:ext cx="5962367" cy="3033343"/>
          </a:xfrm>
          <a:prstGeom prst="rect">
            <a:avLst/>
          </a:prstGeom>
        </p:spPr>
      </p:pic>
      <p:sp>
        <p:nvSpPr>
          <p:cNvPr id="5" name="Rectangle 4">
            <a:extLst>
              <a:ext uri="{FF2B5EF4-FFF2-40B4-BE49-F238E27FC236}">
                <a16:creationId xmlns:a16="http://schemas.microsoft.com/office/drawing/2014/main" id="{271C3196-1596-8142-8D40-2CF77630558B}"/>
              </a:ext>
            </a:extLst>
          </p:cNvPr>
          <p:cNvSpPr/>
          <p:nvPr/>
        </p:nvSpPr>
        <p:spPr>
          <a:xfrm>
            <a:off x="1408947" y="1984701"/>
            <a:ext cx="1217769" cy="369332"/>
          </a:xfrm>
          <a:prstGeom prst="rect">
            <a:avLst/>
          </a:prstGeom>
        </p:spPr>
        <p:txBody>
          <a:bodyPr wrap="none">
            <a:spAutoFit/>
          </a:bodyPr>
          <a:lstStyle/>
          <a:p>
            <a:r>
              <a:rPr lang="en-US" dirty="0"/>
              <a:t>Lint</a:t>
            </a:r>
            <a:r>
              <a:rPr lang="zh-CN" altLang="en-US" dirty="0"/>
              <a:t>｜</a:t>
            </a:r>
            <a:r>
              <a:rPr lang="en-US" dirty="0"/>
              <a:t>code</a:t>
            </a:r>
          </a:p>
        </p:txBody>
      </p:sp>
      <p:sp>
        <p:nvSpPr>
          <p:cNvPr id="6" name="Oval 5">
            <a:extLst>
              <a:ext uri="{FF2B5EF4-FFF2-40B4-BE49-F238E27FC236}">
                <a16:creationId xmlns:a16="http://schemas.microsoft.com/office/drawing/2014/main" id="{B5536881-2770-6C4A-8699-CCC5ECB62EC4}"/>
              </a:ext>
            </a:extLst>
          </p:cNvPr>
          <p:cNvSpPr/>
          <p:nvPr/>
        </p:nvSpPr>
        <p:spPr>
          <a:xfrm>
            <a:off x="1595535" y="2491273"/>
            <a:ext cx="885950" cy="821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 name="Oval 6">
            <a:extLst>
              <a:ext uri="{FF2B5EF4-FFF2-40B4-BE49-F238E27FC236}">
                <a16:creationId xmlns:a16="http://schemas.microsoft.com/office/drawing/2014/main" id="{1DD0585A-F46F-0940-A55C-C8B0936373FC}"/>
              </a:ext>
            </a:extLst>
          </p:cNvPr>
          <p:cNvSpPr/>
          <p:nvPr/>
        </p:nvSpPr>
        <p:spPr>
          <a:xfrm>
            <a:off x="171290" y="3596951"/>
            <a:ext cx="885950" cy="821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8" name="Oval 7">
            <a:extLst>
              <a:ext uri="{FF2B5EF4-FFF2-40B4-BE49-F238E27FC236}">
                <a16:creationId xmlns:a16="http://schemas.microsoft.com/office/drawing/2014/main" id="{454B9B95-D976-1241-81BC-F02BA1863E59}"/>
              </a:ext>
            </a:extLst>
          </p:cNvPr>
          <p:cNvSpPr/>
          <p:nvPr/>
        </p:nvSpPr>
        <p:spPr>
          <a:xfrm>
            <a:off x="1202094" y="3596951"/>
            <a:ext cx="885950" cy="821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9" name="Oval 8">
            <a:extLst>
              <a:ext uri="{FF2B5EF4-FFF2-40B4-BE49-F238E27FC236}">
                <a16:creationId xmlns:a16="http://schemas.microsoft.com/office/drawing/2014/main" id="{ADBC5C3C-F94B-4143-9E35-AB093BCE4582}"/>
              </a:ext>
            </a:extLst>
          </p:cNvPr>
          <p:cNvSpPr/>
          <p:nvPr/>
        </p:nvSpPr>
        <p:spPr>
          <a:xfrm>
            <a:off x="2232898" y="3596951"/>
            <a:ext cx="885950" cy="821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0" name="Oval 9">
            <a:extLst>
              <a:ext uri="{FF2B5EF4-FFF2-40B4-BE49-F238E27FC236}">
                <a16:creationId xmlns:a16="http://schemas.microsoft.com/office/drawing/2014/main" id="{83192FB4-13AC-AB43-B99E-97203E62B0B0}"/>
              </a:ext>
            </a:extLst>
          </p:cNvPr>
          <p:cNvSpPr/>
          <p:nvPr/>
        </p:nvSpPr>
        <p:spPr>
          <a:xfrm>
            <a:off x="3289042" y="3596951"/>
            <a:ext cx="885950" cy="82109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12" name="Straight Arrow Connector 11">
            <a:extLst>
              <a:ext uri="{FF2B5EF4-FFF2-40B4-BE49-F238E27FC236}">
                <a16:creationId xmlns:a16="http://schemas.microsoft.com/office/drawing/2014/main" id="{7846ADBB-7F88-A043-B2E9-86D30BBE716D}"/>
              </a:ext>
            </a:extLst>
          </p:cNvPr>
          <p:cNvCxnSpPr/>
          <p:nvPr/>
        </p:nvCxnSpPr>
        <p:spPr>
          <a:xfrm>
            <a:off x="2470754" y="3128475"/>
            <a:ext cx="1126238" cy="4385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5CF7587-66C0-D84B-BF7E-4A7DDE52F62B}"/>
              </a:ext>
            </a:extLst>
          </p:cNvPr>
          <p:cNvSpPr txBox="1"/>
          <p:nvPr/>
        </p:nvSpPr>
        <p:spPr>
          <a:xfrm>
            <a:off x="3168898" y="2933606"/>
            <a:ext cx="563348" cy="369332"/>
          </a:xfrm>
          <a:prstGeom prst="rect">
            <a:avLst/>
          </a:prstGeom>
          <a:noFill/>
        </p:spPr>
        <p:txBody>
          <a:bodyPr wrap="square" rtlCol="0">
            <a:spAutoFit/>
          </a:bodyPr>
          <a:lstStyle/>
          <a:p>
            <a:r>
              <a:rPr lang="en-US" dirty="0">
                <a:solidFill>
                  <a:srgbClr val="FF0000"/>
                </a:solidFill>
              </a:rPr>
              <a:t>lint</a:t>
            </a:r>
          </a:p>
        </p:txBody>
      </p:sp>
      <p:sp>
        <p:nvSpPr>
          <p:cNvPr id="14" name="TextBox 13">
            <a:extLst>
              <a:ext uri="{FF2B5EF4-FFF2-40B4-BE49-F238E27FC236}">
                <a16:creationId xmlns:a16="http://schemas.microsoft.com/office/drawing/2014/main" id="{6C46710F-56C0-5E4C-AF21-C52F07CB873D}"/>
              </a:ext>
            </a:extLst>
          </p:cNvPr>
          <p:cNvSpPr txBox="1"/>
          <p:nvPr/>
        </p:nvSpPr>
        <p:spPr>
          <a:xfrm>
            <a:off x="2282719" y="3342305"/>
            <a:ext cx="563348" cy="369332"/>
          </a:xfrm>
          <a:prstGeom prst="rect">
            <a:avLst/>
          </a:prstGeom>
          <a:noFill/>
        </p:spPr>
        <p:txBody>
          <a:bodyPr wrap="square" rtlCol="0">
            <a:spAutoFit/>
          </a:bodyPr>
          <a:lstStyle/>
          <a:p>
            <a:r>
              <a:rPr lang="en-US" dirty="0" err="1"/>
              <a:t>lin</a:t>
            </a:r>
            <a:endParaRPr lang="en-US" dirty="0"/>
          </a:p>
        </p:txBody>
      </p:sp>
      <p:sp>
        <p:nvSpPr>
          <p:cNvPr id="15" name="TextBox 14">
            <a:extLst>
              <a:ext uri="{FF2B5EF4-FFF2-40B4-BE49-F238E27FC236}">
                <a16:creationId xmlns:a16="http://schemas.microsoft.com/office/drawing/2014/main" id="{FB0ABA20-BD45-1941-8897-11E7ABD21E2D}"/>
              </a:ext>
            </a:extLst>
          </p:cNvPr>
          <p:cNvSpPr txBox="1"/>
          <p:nvPr/>
        </p:nvSpPr>
        <p:spPr>
          <a:xfrm>
            <a:off x="1406286" y="3302938"/>
            <a:ext cx="563348" cy="369332"/>
          </a:xfrm>
          <a:prstGeom prst="rect">
            <a:avLst/>
          </a:prstGeom>
          <a:noFill/>
        </p:spPr>
        <p:txBody>
          <a:bodyPr wrap="square" rtlCol="0">
            <a:spAutoFit/>
          </a:bodyPr>
          <a:lstStyle/>
          <a:p>
            <a:r>
              <a:rPr lang="en-US" dirty="0"/>
              <a:t>li</a:t>
            </a:r>
          </a:p>
        </p:txBody>
      </p:sp>
      <p:sp>
        <p:nvSpPr>
          <p:cNvPr id="16" name="TextBox 15">
            <a:extLst>
              <a:ext uri="{FF2B5EF4-FFF2-40B4-BE49-F238E27FC236}">
                <a16:creationId xmlns:a16="http://schemas.microsoft.com/office/drawing/2014/main" id="{3A5D911D-0A37-A342-9EA8-C6881F960B20}"/>
              </a:ext>
            </a:extLst>
          </p:cNvPr>
          <p:cNvSpPr txBox="1"/>
          <p:nvPr/>
        </p:nvSpPr>
        <p:spPr>
          <a:xfrm>
            <a:off x="398824" y="3302938"/>
            <a:ext cx="563348" cy="369332"/>
          </a:xfrm>
          <a:prstGeom prst="rect">
            <a:avLst/>
          </a:prstGeom>
          <a:noFill/>
        </p:spPr>
        <p:txBody>
          <a:bodyPr wrap="square" rtlCol="0">
            <a:spAutoFit/>
          </a:bodyPr>
          <a:lstStyle/>
          <a:p>
            <a:r>
              <a:rPr lang="en-US" dirty="0"/>
              <a:t>l</a:t>
            </a:r>
          </a:p>
        </p:txBody>
      </p:sp>
      <p:sp>
        <p:nvSpPr>
          <p:cNvPr id="17" name="TextBox 16">
            <a:extLst>
              <a:ext uri="{FF2B5EF4-FFF2-40B4-BE49-F238E27FC236}">
                <a16:creationId xmlns:a16="http://schemas.microsoft.com/office/drawing/2014/main" id="{288A6018-C0EE-ED49-9E72-4AF087458339}"/>
              </a:ext>
            </a:extLst>
          </p:cNvPr>
          <p:cNvSpPr txBox="1"/>
          <p:nvPr/>
        </p:nvSpPr>
        <p:spPr>
          <a:xfrm>
            <a:off x="398824" y="1101172"/>
            <a:ext cx="5199454" cy="923330"/>
          </a:xfrm>
          <a:prstGeom prst="rect">
            <a:avLst/>
          </a:prstGeom>
          <a:noFill/>
        </p:spPr>
        <p:txBody>
          <a:bodyPr wrap="square" rtlCol="0">
            <a:spAutoFit/>
          </a:bodyPr>
          <a:lstStyle/>
          <a:p>
            <a:r>
              <a:rPr lang="zh-CN" altLang="en-US" dirty="0"/>
              <a:t>走一步，尝试找到所有可能切割位置（</a:t>
            </a:r>
            <a:r>
              <a:rPr lang="en-US" altLang="zh-CN" dirty="0"/>
              <a:t>candidate</a:t>
            </a:r>
            <a:r>
              <a:rPr lang="zh-CN" altLang="en-US" dirty="0"/>
              <a:t>），如果左边部分是一个单词，继续搜索剩下的字符串</a:t>
            </a:r>
            <a:endParaRPr lang="en-US" dirty="0"/>
          </a:p>
        </p:txBody>
      </p:sp>
      <p:sp>
        <p:nvSpPr>
          <p:cNvPr id="18" name="Oval 17">
            <a:extLst>
              <a:ext uri="{FF2B5EF4-FFF2-40B4-BE49-F238E27FC236}">
                <a16:creationId xmlns:a16="http://schemas.microsoft.com/office/drawing/2014/main" id="{43847FFE-C2B7-8348-80B3-1FD97F4ADFA4}"/>
              </a:ext>
            </a:extLst>
          </p:cNvPr>
          <p:cNvSpPr/>
          <p:nvPr/>
        </p:nvSpPr>
        <p:spPr>
          <a:xfrm>
            <a:off x="3732017" y="5130282"/>
            <a:ext cx="885950" cy="82109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21" name="TextBox 20">
            <a:extLst>
              <a:ext uri="{FF2B5EF4-FFF2-40B4-BE49-F238E27FC236}">
                <a16:creationId xmlns:a16="http://schemas.microsoft.com/office/drawing/2014/main" id="{C45125CE-A8F5-AF49-A731-9D0687D7B251}"/>
              </a:ext>
            </a:extLst>
          </p:cNvPr>
          <p:cNvSpPr txBox="1"/>
          <p:nvPr/>
        </p:nvSpPr>
        <p:spPr>
          <a:xfrm>
            <a:off x="3914422" y="4589497"/>
            <a:ext cx="885950" cy="369332"/>
          </a:xfrm>
          <a:prstGeom prst="rect">
            <a:avLst/>
          </a:prstGeom>
          <a:noFill/>
        </p:spPr>
        <p:txBody>
          <a:bodyPr wrap="square" rtlCol="0">
            <a:spAutoFit/>
          </a:bodyPr>
          <a:lstStyle/>
          <a:p>
            <a:r>
              <a:rPr lang="en-US" dirty="0">
                <a:solidFill>
                  <a:srgbClr val="FF0000"/>
                </a:solidFill>
              </a:rPr>
              <a:t>code</a:t>
            </a:r>
          </a:p>
        </p:txBody>
      </p:sp>
      <p:cxnSp>
        <p:nvCxnSpPr>
          <p:cNvPr id="22" name="Straight Arrow Connector 21">
            <a:extLst>
              <a:ext uri="{FF2B5EF4-FFF2-40B4-BE49-F238E27FC236}">
                <a16:creationId xmlns:a16="http://schemas.microsoft.com/office/drawing/2014/main" id="{C45762E9-8BA0-6542-98B3-8FB0E7DDAF84}"/>
              </a:ext>
            </a:extLst>
          </p:cNvPr>
          <p:cNvCxnSpPr>
            <a:cxnSpLocks/>
          </p:cNvCxnSpPr>
          <p:nvPr/>
        </p:nvCxnSpPr>
        <p:spPr>
          <a:xfrm>
            <a:off x="3661406" y="4361241"/>
            <a:ext cx="290338" cy="769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DA2EAEB-7F3D-EA4E-A8BA-9E8272729128}"/>
              </a:ext>
            </a:extLst>
          </p:cNvPr>
          <p:cNvSpPr/>
          <p:nvPr/>
        </p:nvSpPr>
        <p:spPr>
          <a:xfrm>
            <a:off x="4274575" y="3589102"/>
            <a:ext cx="885950" cy="821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en-US" dirty="0"/>
          </a:p>
        </p:txBody>
      </p:sp>
      <p:sp>
        <p:nvSpPr>
          <p:cNvPr id="3" name="Rectangle 2">
            <a:extLst>
              <a:ext uri="{FF2B5EF4-FFF2-40B4-BE49-F238E27FC236}">
                <a16:creationId xmlns:a16="http://schemas.microsoft.com/office/drawing/2014/main" id="{476F9A2F-B4D4-A24E-98A5-396FF515F8A7}"/>
              </a:ext>
            </a:extLst>
          </p:cNvPr>
          <p:cNvSpPr/>
          <p:nvPr/>
        </p:nvSpPr>
        <p:spPr>
          <a:xfrm>
            <a:off x="4464523" y="2994052"/>
            <a:ext cx="582082" cy="369332"/>
          </a:xfrm>
          <a:prstGeom prst="rect">
            <a:avLst/>
          </a:prstGeom>
        </p:spPr>
        <p:txBody>
          <a:bodyPr wrap="none">
            <a:spAutoFit/>
          </a:bodyPr>
          <a:lstStyle/>
          <a:p>
            <a:r>
              <a:rPr lang="en-US" dirty="0" err="1"/>
              <a:t>lintc</a:t>
            </a:r>
            <a:endParaRPr lang="en-US" dirty="0"/>
          </a:p>
        </p:txBody>
      </p:sp>
      <p:sp>
        <p:nvSpPr>
          <p:cNvPr id="11" name="Rectangle 10">
            <a:extLst>
              <a:ext uri="{FF2B5EF4-FFF2-40B4-BE49-F238E27FC236}">
                <a16:creationId xmlns:a16="http://schemas.microsoft.com/office/drawing/2014/main" id="{3F7A37C8-BAA3-FB49-934D-30C5D5FF934C}"/>
              </a:ext>
            </a:extLst>
          </p:cNvPr>
          <p:cNvSpPr/>
          <p:nvPr/>
        </p:nvSpPr>
        <p:spPr>
          <a:xfrm>
            <a:off x="680498" y="6055702"/>
            <a:ext cx="3118546" cy="369332"/>
          </a:xfrm>
          <a:prstGeom prst="rect">
            <a:avLst/>
          </a:prstGeom>
        </p:spPr>
        <p:txBody>
          <a:bodyPr wrap="none">
            <a:spAutoFit/>
          </a:bodyPr>
          <a:lstStyle/>
          <a:p>
            <a:r>
              <a:rPr lang="en-US" dirty="0"/>
              <a:t>“</a:t>
            </a:r>
            <a:r>
              <a:rPr lang="en-US" dirty="0" err="1"/>
              <a:t>lintcode</a:t>
            </a:r>
            <a:r>
              <a:rPr lang="en-US" dirty="0"/>
              <a:t>”, [“lint”, “code”, ‘</a:t>
            </a:r>
            <a:r>
              <a:rPr lang="en-US" dirty="0" err="1"/>
              <a:t>aaa</a:t>
            </a:r>
            <a:r>
              <a:rPr lang="en-US" dirty="0"/>
              <a:t>’]</a:t>
            </a:r>
          </a:p>
        </p:txBody>
      </p:sp>
      <p:sp>
        <p:nvSpPr>
          <p:cNvPr id="20" name="TextBox 19">
            <a:extLst>
              <a:ext uri="{FF2B5EF4-FFF2-40B4-BE49-F238E27FC236}">
                <a16:creationId xmlns:a16="http://schemas.microsoft.com/office/drawing/2014/main" id="{CA56B7C0-8BAE-0F4F-838F-F81DCF4ACA08}"/>
              </a:ext>
            </a:extLst>
          </p:cNvPr>
          <p:cNvSpPr txBox="1"/>
          <p:nvPr/>
        </p:nvSpPr>
        <p:spPr>
          <a:xfrm>
            <a:off x="5143748" y="3822832"/>
            <a:ext cx="715380" cy="369332"/>
          </a:xfrm>
          <a:prstGeom prst="rect">
            <a:avLst/>
          </a:prstGeom>
          <a:noFill/>
        </p:spPr>
        <p:txBody>
          <a:bodyPr wrap="square" rtlCol="0">
            <a:spAutoFit/>
          </a:bodyPr>
          <a:lstStyle/>
          <a:p>
            <a:r>
              <a:rPr lang="zh-CN" altLang="en-US" dirty="0"/>
              <a:t>。。。</a:t>
            </a:r>
            <a:endParaRPr lang="en-US" dirty="0"/>
          </a:p>
        </p:txBody>
      </p:sp>
      <p:sp>
        <p:nvSpPr>
          <p:cNvPr id="23" name="TextBox 22">
            <a:extLst>
              <a:ext uri="{FF2B5EF4-FFF2-40B4-BE49-F238E27FC236}">
                <a16:creationId xmlns:a16="http://schemas.microsoft.com/office/drawing/2014/main" id="{0091B761-DC8B-814E-B4CA-1BE1D0E05F03}"/>
              </a:ext>
            </a:extLst>
          </p:cNvPr>
          <p:cNvSpPr txBox="1"/>
          <p:nvPr/>
        </p:nvSpPr>
        <p:spPr>
          <a:xfrm>
            <a:off x="4867835" y="2491273"/>
            <a:ext cx="991293" cy="369332"/>
          </a:xfrm>
          <a:prstGeom prst="rect">
            <a:avLst/>
          </a:prstGeom>
          <a:noFill/>
        </p:spPr>
        <p:txBody>
          <a:bodyPr wrap="square" rtlCol="0">
            <a:spAutoFit/>
          </a:bodyPr>
          <a:lstStyle/>
          <a:p>
            <a:r>
              <a:rPr lang="en-US" dirty="0"/>
              <a:t>1</a:t>
            </a:r>
          </a:p>
        </p:txBody>
      </p:sp>
      <p:sp>
        <p:nvSpPr>
          <p:cNvPr id="24" name="TextBox 23">
            <a:extLst>
              <a:ext uri="{FF2B5EF4-FFF2-40B4-BE49-F238E27FC236}">
                <a16:creationId xmlns:a16="http://schemas.microsoft.com/office/drawing/2014/main" id="{D7B4F595-8757-B344-983D-EB3775559E4E}"/>
              </a:ext>
            </a:extLst>
          </p:cNvPr>
          <p:cNvSpPr txBox="1"/>
          <p:nvPr/>
        </p:nvSpPr>
        <p:spPr>
          <a:xfrm>
            <a:off x="5279404" y="3711637"/>
            <a:ext cx="991293" cy="369332"/>
          </a:xfrm>
          <a:prstGeom prst="rect">
            <a:avLst/>
          </a:prstGeom>
          <a:noFill/>
        </p:spPr>
        <p:txBody>
          <a:bodyPr wrap="square" rtlCol="0">
            <a:spAutoFit/>
          </a:bodyPr>
          <a:lstStyle/>
          <a:p>
            <a:r>
              <a:rPr lang="en-US" dirty="0" err="1"/>
              <a:t>maxlen</a:t>
            </a:r>
            <a:endParaRPr lang="en-US" dirty="0"/>
          </a:p>
        </p:txBody>
      </p:sp>
      <p:sp>
        <p:nvSpPr>
          <p:cNvPr id="25" name="TextBox 24">
            <a:extLst>
              <a:ext uri="{FF2B5EF4-FFF2-40B4-BE49-F238E27FC236}">
                <a16:creationId xmlns:a16="http://schemas.microsoft.com/office/drawing/2014/main" id="{31436815-5C54-8949-9F54-2C1AD460D898}"/>
              </a:ext>
            </a:extLst>
          </p:cNvPr>
          <p:cNvSpPr txBox="1"/>
          <p:nvPr/>
        </p:nvSpPr>
        <p:spPr>
          <a:xfrm>
            <a:off x="4918166" y="5474864"/>
            <a:ext cx="1995611" cy="369332"/>
          </a:xfrm>
          <a:prstGeom prst="rect">
            <a:avLst/>
          </a:prstGeom>
          <a:noFill/>
        </p:spPr>
        <p:txBody>
          <a:bodyPr wrap="square" rtlCol="0">
            <a:spAutoFit/>
          </a:bodyPr>
          <a:lstStyle/>
          <a:p>
            <a:r>
              <a:rPr lang="en-US" dirty="0" err="1"/>
              <a:t>Maxlen</a:t>
            </a:r>
            <a:r>
              <a:rPr lang="en-US" dirty="0"/>
              <a:t> * </a:t>
            </a:r>
            <a:r>
              <a:rPr lang="en-US" dirty="0" err="1"/>
              <a:t>maxlen</a:t>
            </a:r>
            <a:endParaRPr lang="en-US" dirty="0"/>
          </a:p>
        </p:txBody>
      </p:sp>
      <p:sp>
        <p:nvSpPr>
          <p:cNvPr id="26" name="TextBox 25">
            <a:extLst>
              <a:ext uri="{FF2B5EF4-FFF2-40B4-BE49-F238E27FC236}">
                <a16:creationId xmlns:a16="http://schemas.microsoft.com/office/drawing/2014/main" id="{7114C38A-58BD-5E4F-B743-620C6041E1A6}"/>
              </a:ext>
            </a:extLst>
          </p:cNvPr>
          <p:cNvSpPr txBox="1"/>
          <p:nvPr/>
        </p:nvSpPr>
        <p:spPr>
          <a:xfrm>
            <a:off x="4853093" y="6090455"/>
            <a:ext cx="3118546" cy="369332"/>
          </a:xfrm>
          <a:prstGeom prst="rect">
            <a:avLst/>
          </a:prstGeom>
          <a:noFill/>
        </p:spPr>
        <p:txBody>
          <a:bodyPr wrap="square" rtlCol="0">
            <a:spAutoFit/>
          </a:bodyPr>
          <a:lstStyle/>
          <a:p>
            <a:r>
              <a:rPr lang="en-US" dirty="0" err="1"/>
              <a:t>maxlen</a:t>
            </a:r>
            <a:r>
              <a:rPr lang="en-US" dirty="0"/>
              <a:t> * </a:t>
            </a:r>
            <a:r>
              <a:rPr lang="en-US" dirty="0" err="1"/>
              <a:t>maxlen</a:t>
            </a:r>
            <a:r>
              <a:rPr lang="en-US" dirty="0"/>
              <a:t> *</a:t>
            </a:r>
            <a:r>
              <a:rPr lang="en-US" dirty="0" err="1"/>
              <a:t>maxlen</a:t>
            </a:r>
            <a:endParaRPr lang="en-US" dirty="0"/>
          </a:p>
        </p:txBody>
      </p:sp>
    </p:spTree>
    <p:extLst>
      <p:ext uri="{BB962C8B-B14F-4D97-AF65-F5344CB8AC3E}">
        <p14:creationId xmlns:p14="http://schemas.microsoft.com/office/powerpoint/2010/main" val="4001731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7E8F0-C33E-874A-871E-4E36447DEBE5}"/>
              </a:ext>
            </a:extLst>
          </p:cNvPr>
          <p:cNvSpPr>
            <a:spLocks noGrp="1"/>
          </p:cNvSpPr>
          <p:nvPr>
            <p:ph type="title"/>
          </p:nvPr>
        </p:nvSpPr>
        <p:spPr/>
        <p:txBody>
          <a:bodyPr/>
          <a:lstStyle/>
          <a:p>
            <a:r>
              <a:rPr lang="en-US" dirty="0"/>
              <a:t>Word</a:t>
            </a:r>
            <a:r>
              <a:rPr lang="zh-CN" altLang="en-US" dirty="0"/>
              <a:t> </a:t>
            </a:r>
            <a:r>
              <a:rPr lang="en-US" altLang="zh-CN" dirty="0"/>
              <a:t>break</a:t>
            </a:r>
            <a:r>
              <a:rPr lang="zh-CN" altLang="en-US" dirty="0"/>
              <a:t> </a:t>
            </a:r>
            <a:r>
              <a:rPr lang="en-US" altLang="zh-CN" dirty="0"/>
              <a:t>II</a:t>
            </a:r>
            <a:endParaRPr lang="en-US" dirty="0"/>
          </a:p>
        </p:txBody>
      </p:sp>
      <p:sp>
        <p:nvSpPr>
          <p:cNvPr id="3" name="Content Placeholder 2">
            <a:extLst>
              <a:ext uri="{FF2B5EF4-FFF2-40B4-BE49-F238E27FC236}">
                <a16:creationId xmlns:a16="http://schemas.microsoft.com/office/drawing/2014/main" id="{F028CDE5-A35F-144D-99FC-5E770E5D2E64}"/>
              </a:ext>
            </a:extLst>
          </p:cNvPr>
          <p:cNvSpPr>
            <a:spLocks noGrp="1"/>
          </p:cNvSpPr>
          <p:nvPr>
            <p:ph idx="1"/>
          </p:nvPr>
        </p:nvSpPr>
        <p:spPr/>
        <p:txBody>
          <a:bodyPr/>
          <a:lstStyle/>
          <a:p>
            <a:r>
              <a:rPr lang="en-US" dirty="0"/>
              <a:t>Given a string s and a dictionary of words </a:t>
            </a:r>
            <a:r>
              <a:rPr lang="en-US" dirty="0" err="1"/>
              <a:t>dict</a:t>
            </a:r>
            <a:r>
              <a:rPr lang="en-US" dirty="0"/>
              <a:t>, add spaces in s to construct a sentence where each word is a valid dictionary word.</a:t>
            </a:r>
          </a:p>
          <a:p>
            <a:r>
              <a:rPr lang="zh-CN" altLang="en-US" b="1" dirty="0"/>
              <a:t>求一个单词由字典的词拼起来构成的</a:t>
            </a:r>
            <a:r>
              <a:rPr lang="zh-CN" altLang="en-US" b="1" dirty="0">
                <a:solidFill>
                  <a:srgbClr val="FF0000"/>
                </a:solidFill>
              </a:rPr>
              <a:t>所有</a:t>
            </a:r>
            <a:r>
              <a:rPr lang="zh-CN" altLang="en-US" b="1" dirty="0"/>
              <a:t>解 </a:t>
            </a:r>
            <a:r>
              <a:rPr lang="en-US" altLang="zh-CN" b="1" dirty="0"/>
              <a:t>(DFS + memo)</a:t>
            </a:r>
            <a:endParaRPr lang="en-US" b="1" dirty="0"/>
          </a:p>
          <a:p>
            <a:endParaRPr lang="en-US" dirty="0"/>
          </a:p>
          <a:p>
            <a:r>
              <a:rPr lang="en-US" dirty="0"/>
              <a:t>Return </a:t>
            </a:r>
            <a:r>
              <a:rPr lang="en-US" dirty="0">
                <a:solidFill>
                  <a:srgbClr val="FF0000"/>
                </a:solidFill>
              </a:rPr>
              <a:t>all</a:t>
            </a:r>
            <a:r>
              <a:rPr lang="en-US" dirty="0"/>
              <a:t> such possible sentences.</a:t>
            </a:r>
          </a:p>
          <a:p>
            <a:r>
              <a:rPr lang="en-US" dirty="0"/>
              <a:t>Input："</a:t>
            </a:r>
            <a:r>
              <a:rPr lang="en-US" dirty="0" err="1"/>
              <a:t>lintcode</a:t>
            </a:r>
            <a:r>
              <a:rPr lang="en-US" dirty="0"/>
              <a:t>"，["</a:t>
            </a:r>
            <a:r>
              <a:rPr lang="en-US" dirty="0" err="1"/>
              <a:t>de","ding","co","code","lint</a:t>
            </a:r>
            <a:r>
              <a:rPr lang="en-US" dirty="0"/>
              <a:t>"] </a:t>
            </a:r>
          </a:p>
          <a:p>
            <a:r>
              <a:rPr lang="en-US" dirty="0"/>
              <a:t>Output：["lint code", "lint co de"]</a:t>
            </a:r>
          </a:p>
          <a:p>
            <a:r>
              <a:rPr lang="zh-CN" altLang="en-US" dirty="0"/>
              <a:t>解题思路：走一步，枚举所有可能切割点，</a:t>
            </a:r>
            <a:r>
              <a:rPr lang="en-US" altLang="zh-CN" dirty="0"/>
              <a:t>DFS</a:t>
            </a:r>
            <a:endParaRPr lang="en-US" dirty="0"/>
          </a:p>
          <a:p>
            <a:endParaRPr lang="en-US" dirty="0"/>
          </a:p>
        </p:txBody>
      </p:sp>
    </p:spTree>
    <p:extLst>
      <p:ext uri="{BB962C8B-B14F-4D97-AF65-F5344CB8AC3E}">
        <p14:creationId xmlns:p14="http://schemas.microsoft.com/office/powerpoint/2010/main" val="2683369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64793-C9DB-574F-A044-394B2E3E397F}"/>
              </a:ext>
            </a:extLst>
          </p:cNvPr>
          <p:cNvSpPr>
            <a:spLocks noGrp="1"/>
          </p:cNvSpPr>
          <p:nvPr>
            <p:ph type="title"/>
          </p:nvPr>
        </p:nvSpPr>
        <p:spPr>
          <a:xfrm>
            <a:off x="838200" y="365125"/>
            <a:ext cx="10515600" cy="598807"/>
          </a:xfrm>
        </p:spPr>
        <p:txBody>
          <a:bodyPr>
            <a:normAutofit fontScale="90000"/>
          </a:bodyPr>
          <a:lstStyle/>
          <a:p>
            <a:r>
              <a:rPr lang="en-US" dirty="0"/>
              <a:t>DFS</a:t>
            </a:r>
          </a:p>
        </p:txBody>
      </p:sp>
      <p:sp>
        <p:nvSpPr>
          <p:cNvPr id="4" name="Rectangle 3">
            <a:extLst>
              <a:ext uri="{FF2B5EF4-FFF2-40B4-BE49-F238E27FC236}">
                <a16:creationId xmlns:a16="http://schemas.microsoft.com/office/drawing/2014/main" id="{B56154E2-9BD7-0846-A5B2-CA5CAE3CF00E}"/>
              </a:ext>
            </a:extLst>
          </p:cNvPr>
          <p:cNvSpPr/>
          <p:nvPr/>
        </p:nvSpPr>
        <p:spPr>
          <a:xfrm>
            <a:off x="6334299" y="2602797"/>
            <a:ext cx="984116" cy="369332"/>
          </a:xfrm>
          <a:prstGeom prst="rect">
            <a:avLst/>
          </a:prstGeom>
        </p:spPr>
        <p:txBody>
          <a:bodyPr wrap="none">
            <a:spAutoFit/>
          </a:bodyPr>
          <a:lstStyle/>
          <a:p>
            <a:r>
              <a:rPr lang="en-US" dirty="0" err="1"/>
              <a:t>Lintcode</a:t>
            </a:r>
            <a:endParaRPr lang="en-US" dirty="0"/>
          </a:p>
        </p:txBody>
      </p:sp>
      <p:sp>
        <p:nvSpPr>
          <p:cNvPr id="5" name="Oval 4">
            <a:extLst>
              <a:ext uri="{FF2B5EF4-FFF2-40B4-BE49-F238E27FC236}">
                <a16:creationId xmlns:a16="http://schemas.microsoft.com/office/drawing/2014/main" id="{CA845C7C-3241-5541-B54B-68943B4BA4FB}"/>
              </a:ext>
            </a:extLst>
          </p:cNvPr>
          <p:cNvSpPr/>
          <p:nvPr/>
        </p:nvSpPr>
        <p:spPr>
          <a:xfrm>
            <a:off x="6379019" y="1770383"/>
            <a:ext cx="885950" cy="821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6" name="Oval 5">
            <a:extLst>
              <a:ext uri="{FF2B5EF4-FFF2-40B4-BE49-F238E27FC236}">
                <a16:creationId xmlns:a16="http://schemas.microsoft.com/office/drawing/2014/main" id="{79A06059-7696-D744-A65E-40182707CB20}"/>
              </a:ext>
            </a:extLst>
          </p:cNvPr>
          <p:cNvSpPr/>
          <p:nvPr/>
        </p:nvSpPr>
        <p:spPr>
          <a:xfrm>
            <a:off x="4848319" y="3288127"/>
            <a:ext cx="885950" cy="821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7" name="Oval 6">
            <a:extLst>
              <a:ext uri="{FF2B5EF4-FFF2-40B4-BE49-F238E27FC236}">
                <a16:creationId xmlns:a16="http://schemas.microsoft.com/office/drawing/2014/main" id="{F1C14103-9DCA-AF45-80CF-A916F183B170}"/>
              </a:ext>
            </a:extLst>
          </p:cNvPr>
          <p:cNvSpPr/>
          <p:nvPr/>
        </p:nvSpPr>
        <p:spPr>
          <a:xfrm>
            <a:off x="5936044" y="3263074"/>
            <a:ext cx="885950" cy="821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0A4924BA-6770-4748-A6BA-30F41A30DCE9}"/>
              </a:ext>
            </a:extLst>
          </p:cNvPr>
          <p:cNvSpPr/>
          <p:nvPr/>
        </p:nvSpPr>
        <p:spPr>
          <a:xfrm>
            <a:off x="6966848" y="3263074"/>
            <a:ext cx="885950" cy="821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12E61704-DE08-0147-A883-C19B9442137D}"/>
              </a:ext>
            </a:extLst>
          </p:cNvPr>
          <p:cNvSpPr/>
          <p:nvPr/>
        </p:nvSpPr>
        <p:spPr>
          <a:xfrm>
            <a:off x="8022992" y="3263074"/>
            <a:ext cx="885950" cy="82109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cxnSp>
        <p:nvCxnSpPr>
          <p:cNvPr id="10" name="Straight Arrow Connector 9">
            <a:extLst>
              <a:ext uri="{FF2B5EF4-FFF2-40B4-BE49-F238E27FC236}">
                <a16:creationId xmlns:a16="http://schemas.microsoft.com/office/drawing/2014/main" id="{D9411033-EA22-4346-8424-D4B1D5FBF51F}"/>
              </a:ext>
            </a:extLst>
          </p:cNvPr>
          <p:cNvCxnSpPr>
            <a:cxnSpLocks/>
          </p:cNvCxnSpPr>
          <p:nvPr/>
        </p:nvCxnSpPr>
        <p:spPr>
          <a:xfrm>
            <a:off x="7238386" y="2488992"/>
            <a:ext cx="1092556" cy="744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047B31B-4BC1-3B49-81A1-AC6588C37FD7}"/>
              </a:ext>
            </a:extLst>
          </p:cNvPr>
          <p:cNvSpPr txBox="1"/>
          <p:nvPr/>
        </p:nvSpPr>
        <p:spPr>
          <a:xfrm>
            <a:off x="7878430" y="2660175"/>
            <a:ext cx="563348" cy="369332"/>
          </a:xfrm>
          <a:prstGeom prst="rect">
            <a:avLst/>
          </a:prstGeom>
          <a:noFill/>
        </p:spPr>
        <p:txBody>
          <a:bodyPr wrap="square" rtlCol="0">
            <a:spAutoFit/>
          </a:bodyPr>
          <a:lstStyle/>
          <a:p>
            <a:r>
              <a:rPr lang="en-US" dirty="0">
                <a:solidFill>
                  <a:srgbClr val="FF0000"/>
                </a:solidFill>
              </a:rPr>
              <a:t>lint</a:t>
            </a:r>
          </a:p>
        </p:txBody>
      </p:sp>
      <p:sp>
        <p:nvSpPr>
          <p:cNvPr id="12" name="TextBox 11">
            <a:extLst>
              <a:ext uri="{FF2B5EF4-FFF2-40B4-BE49-F238E27FC236}">
                <a16:creationId xmlns:a16="http://schemas.microsoft.com/office/drawing/2014/main" id="{ED5079F7-730C-AB47-99FB-585BADF2F7DE}"/>
              </a:ext>
            </a:extLst>
          </p:cNvPr>
          <p:cNvSpPr txBox="1"/>
          <p:nvPr/>
        </p:nvSpPr>
        <p:spPr>
          <a:xfrm>
            <a:off x="7016669" y="3008428"/>
            <a:ext cx="563348" cy="369332"/>
          </a:xfrm>
          <a:prstGeom prst="rect">
            <a:avLst/>
          </a:prstGeom>
          <a:noFill/>
        </p:spPr>
        <p:txBody>
          <a:bodyPr wrap="square" rtlCol="0">
            <a:spAutoFit/>
          </a:bodyPr>
          <a:lstStyle/>
          <a:p>
            <a:r>
              <a:rPr lang="en-US" dirty="0" err="1"/>
              <a:t>lin</a:t>
            </a:r>
            <a:endParaRPr lang="en-US" dirty="0"/>
          </a:p>
        </p:txBody>
      </p:sp>
      <p:sp>
        <p:nvSpPr>
          <p:cNvPr id="13" name="TextBox 12">
            <a:extLst>
              <a:ext uri="{FF2B5EF4-FFF2-40B4-BE49-F238E27FC236}">
                <a16:creationId xmlns:a16="http://schemas.microsoft.com/office/drawing/2014/main" id="{9294D0BC-9D00-284A-8F26-CD0C5CA971F8}"/>
              </a:ext>
            </a:extLst>
          </p:cNvPr>
          <p:cNvSpPr txBox="1"/>
          <p:nvPr/>
        </p:nvSpPr>
        <p:spPr>
          <a:xfrm>
            <a:off x="6140236" y="2969061"/>
            <a:ext cx="563348" cy="369332"/>
          </a:xfrm>
          <a:prstGeom prst="rect">
            <a:avLst/>
          </a:prstGeom>
          <a:noFill/>
        </p:spPr>
        <p:txBody>
          <a:bodyPr wrap="square" rtlCol="0">
            <a:spAutoFit/>
          </a:bodyPr>
          <a:lstStyle/>
          <a:p>
            <a:r>
              <a:rPr lang="en-US" dirty="0"/>
              <a:t>li</a:t>
            </a:r>
          </a:p>
        </p:txBody>
      </p:sp>
      <p:sp>
        <p:nvSpPr>
          <p:cNvPr id="14" name="TextBox 13">
            <a:extLst>
              <a:ext uri="{FF2B5EF4-FFF2-40B4-BE49-F238E27FC236}">
                <a16:creationId xmlns:a16="http://schemas.microsoft.com/office/drawing/2014/main" id="{B9415FFB-21E3-9547-B315-411CD4CAD0DC}"/>
              </a:ext>
            </a:extLst>
          </p:cNvPr>
          <p:cNvSpPr txBox="1"/>
          <p:nvPr/>
        </p:nvSpPr>
        <p:spPr>
          <a:xfrm>
            <a:off x="5132774" y="2969061"/>
            <a:ext cx="563348" cy="369332"/>
          </a:xfrm>
          <a:prstGeom prst="rect">
            <a:avLst/>
          </a:prstGeom>
          <a:noFill/>
        </p:spPr>
        <p:txBody>
          <a:bodyPr wrap="square" rtlCol="0">
            <a:spAutoFit/>
          </a:bodyPr>
          <a:lstStyle/>
          <a:p>
            <a:r>
              <a:rPr lang="en-US" dirty="0"/>
              <a:t>l</a:t>
            </a:r>
          </a:p>
        </p:txBody>
      </p:sp>
      <p:sp>
        <p:nvSpPr>
          <p:cNvPr id="15" name="TextBox 14">
            <a:extLst>
              <a:ext uri="{FF2B5EF4-FFF2-40B4-BE49-F238E27FC236}">
                <a16:creationId xmlns:a16="http://schemas.microsoft.com/office/drawing/2014/main" id="{15F4449A-0F05-2840-AB70-FB32CA522544}"/>
              </a:ext>
            </a:extLst>
          </p:cNvPr>
          <p:cNvSpPr txBox="1"/>
          <p:nvPr/>
        </p:nvSpPr>
        <p:spPr>
          <a:xfrm>
            <a:off x="842742" y="1121486"/>
            <a:ext cx="10600311" cy="369332"/>
          </a:xfrm>
          <a:prstGeom prst="rect">
            <a:avLst/>
          </a:prstGeom>
          <a:noFill/>
        </p:spPr>
        <p:txBody>
          <a:bodyPr wrap="square" rtlCol="0">
            <a:spAutoFit/>
          </a:bodyPr>
          <a:lstStyle/>
          <a:p>
            <a:r>
              <a:rPr lang="zh-CN" altLang="en-US" dirty="0"/>
              <a:t>走一步，尝试找到所有可能切割位置（</a:t>
            </a:r>
            <a:r>
              <a:rPr lang="en-US" altLang="zh-CN" dirty="0"/>
              <a:t>candidate</a:t>
            </a:r>
            <a:r>
              <a:rPr lang="zh-CN" altLang="en-US" dirty="0"/>
              <a:t>），如果左边部分是一个单词，继续搜索剩下的字符串</a:t>
            </a:r>
            <a:endParaRPr lang="en-US" dirty="0"/>
          </a:p>
        </p:txBody>
      </p:sp>
      <p:sp>
        <p:nvSpPr>
          <p:cNvPr id="16" name="Oval 15">
            <a:extLst>
              <a:ext uri="{FF2B5EF4-FFF2-40B4-BE49-F238E27FC236}">
                <a16:creationId xmlns:a16="http://schemas.microsoft.com/office/drawing/2014/main" id="{79CBC660-8D07-9346-BDAF-581D358274D0}"/>
              </a:ext>
            </a:extLst>
          </p:cNvPr>
          <p:cNvSpPr/>
          <p:nvPr/>
        </p:nvSpPr>
        <p:spPr>
          <a:xfrm>
            <a:off x="8908942" y="4791462"/>
            <a:ext cx="885950" cy="82109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7" name="TextBox 16">
            <a:extLst>
              <a:ext uri="{FF2B5EF4-FFF2-40B4-BE49-F238E27FC236}">
                <a16:creationId xmlns:a16="http://schemas.microsoft.com/office/drawing/2014/main" id="{934F1294-F9ED-6447-BFEC-FE17E55B6626}"/>
              </a:ext>
            </a:extLst>
          </p:cNvPr>
          <p:cNvSpPr txBox="1"/>
          <p:nvPr/>
        </p:nvSpPr>
        <p:spPr>
          <a:xfrm>
            <a:off x="9091347" y="4250677"/>
            <a:ext cx="885950" cy="369332"/>
          </a:xfrm>
          <a:prstGeom prst="rect">
            <a:avLst/>
          </a:prstGeom>
          <a:noFill/>
        </p:spPr>
        <p:txBody>
          <a:bodyPr wrap="square" rtlCol="0">
            <a:spAutoFit/>
          </a:bodyPr>
          <a:lstStyle/>
          <a:p>
            <a:r>
              <a:rPr lang="en-US" dirty="0">
                <a:solidFill>
                  <a:srgbClr val="FF0000"/>
                </a:solidFill>
              </a:rPr>
              <a:t>code</a:t>
            </a:r>
          </a:p>
        </p:txBody>
      </p:sp>
      <p:cxnSp>
        <p:nvCxnSpPr>
          <p:cNvPr id="18" name="Straight Arrow Connector 17">
            <a:extLst>
              <a:ext uri="{FF2B5EF4-FFF2-40B4-BE49-F238E27FC236}">
                <a16:creationId xmlns:a16="http://schemas.microsoft.com/office/drawing/2014/main" id="{761799D6-6579-234B-AC7C-1A66EFBA5ECD}"/>
              </a:ext>
            </a:extLst>
          </p:cNvPr>
          <p:cNvCxnSpPr>
            <a:cxnSpLocks/>
            <a:endCxn id="16" idx="1"/>
          </p:cNvCxnSpPr>
          <p:nvPr/>
        </p:nvCxnSpPr>
        <p:spPr>
          <a:xfrm>
            <a:off x="8695212" y="4302037"/>
            <a:ext cx="343474" cy="609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410CE09-B2E9-2D47-A3C3-E9F3567E37C3}"/>
              </a:ext>
            </a:extLst>
          </p:cNvPr>
          <p:cNvSpPr/>
          <p:nvPr/>
        </p:nvSpPr>
        <p:spPr>
          <a:xfrm>
            <a:off x="9008525" y="3255225"/>
            <a:ext cx="885950" cy="82109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en-US" dirty="0"/>
          </a:p>
        </p:txBody>
      </p:sp>
      <p:sp>
        <p:nvSpPr>
          <p:cNvPr id="20" name="Rectangle 19">
            <a:extLst>
              <a:ext uri="{FF2B5EF4-FFF2-40B4-BE49-F238E27FC236}">
                <a16:creationId xmlns:a16="http://schemas.microsoft.com/office/drawing/2014/main" id="{DB3C2613-FC19-104F-9437-E4EC68F633BB}"/>
              </a:ext>
            </a:extLst>
          </p:cNvPr>
          <p:cNvSpPr/>
          <p:nvPr/>
        </p:nvSpPr>
        <p:spPr>
          <a:xfrm>
            <a:off x="9198473" y="2660175"/>
            <a:ext cx="582082" cy="369332"/>
          </a:xfrm>
          <a:prstGeom prst="rect">
            <a:avLst/>
          </a:prstGeom>
        </p:spPr>
        <p:txBody>
          <a:bodyPr wrap="none">
            <a:spAutoFit/>
          </a:bodyPr>
          <a:lstStyle/>
          <a:p>
            <a:r>
              <a:rPr lang="en-US" dirty="0" err="1"/>
              <a:t>lintc</a:t>
            </a:r>
            <a:endParaRPr lang="en-US" dirty="0"/>
          </a:p>
        </p:txBody>
      </p:sp>
      <p:sp>
        <p:nvSpPr>
          <p:cNvPr id="21" name="Rectangle 20">
            <a:extLst>
              <a:ext uri="{FF2B5EF4-FFF2-40B4-BE49-F238E27FC236}">
                <a16:creationId xmlns:a16="http://schemas.microsoft.com/office/drawing/2014/main" id="{34B5A08D-7BA7-E248-8B41-0F0BA0C63F10}"/>
              </a:ext>
            </a:extLst>
          </p:cNvPr>
          <p:cNvSpPr/>
          <p:nvPr/>
        </p:nvSpPr>
        <p:spPr>
          <a:xfrm>
            <a:off x="501371" y="1830812"/>
            <a:ext cx="4064254" cy="646331"/>
          </a:xfrm>
          <a:prstGeom prst="rect">
            <a:avLst/>
          </a:prstGeom>
        </p:spPr>
        <p:txBody>
          <a:bodyPr wrap="none">
            <a:spAutoFit/>
          </a:bodyPr>
          <a:lstStyle/>
          <a:p>
            <a:r>
              <a:rPr lang="en-US" dirty="0"/>
              <a:t>S = “</a:t>
            </a:r>
            <a:r>
              <a:rPr lang="en-US" dirty="0" err="1"/>
              <a:t>lintcode</a:t>
            </a:r>
            <a:r>
              <a:rPr lang="en-US" dirty="0"/>
              <a:t>”, </a:t>
            </a:r>
          </a:p>
          <a:p>
            <a:r>
              <a:rPr lang="en-US" dirty="0"/>
              <a:t>Word </a:t>
            </a:r>
            <a:r>
              <a:rPr lang="en-US" dirty="0" err="1"/>
              <a:t>dict</a:t>
            </a:r>
            <a:r>
              <a:rPr lang="en-US" dirty="0"/>
              <a:t> = [“lint”, “code”, ‘</a:t>
            </a:r>
            <a:r>
              <a:rPr lang="en-US" dirty="0" err="1"/>
              <a:t>aaa</a:t>
            </a:r>
            <a:r>
              <a:rPr lang="en-US" dirty="0"/>
              <a:t>’, ‘co’, ‘de’]</a:t>
            </a:r>
          </a:p>
        </p:txBody>
      </p:sp>
      <p:sp>
        <p:nvSpPr>
          <p:cNvPr id="22" name="TextBox 21">
            <a:extLst>
              <a:ext uri="{FF2B5EF4-FFF2-40B4-BE49-F238E27FC236}">
                <a16:creationId xmlns:a16="http://schemas.microsoft.com/office/drawing/2014/main" id="{8BFD38AD-437B-B64D-A8FE-D7E1DC2E7604}"/>
              </a:ext>
            </a:extLst>
          </p:cNvPr>
          <p:cNvSpPr txBox="1"/>
          <p:nvPr/>
        </p:nvSpPr>
        <p:spPr>
          <a:xfrm>
            <a:off x="9877698" y="3488955"/>
            <a:ext cx="715380" cy="369332"/>
          </a:xfrm>
          <a:prstGeom prst="rect">
            <a:avLst/>
          </a:prstGeom>
          <a:noFill/>
        </p:spPr>
        <p:txBody>
          <a:bodyPr wrap="square" rtlCol="0">
            <a:spAutoFit/>
          </a:bodyPr>
          <a:lstStyle/>
          <a:p>
            <a:r>
              <a:rPr lang="zh-CN" altLang="en-US" dirty="0"/>
              <a:t>。。。</a:t>
            </a:r>
            <a:endParaRPr lang="en-US" dirty="0"/>
          </a:p>
        </p:txBody>
      </p:sp>
      <p:sp>
        <p:nvSpPr>
          <p:cNvPr id="24" name="Oval 23">
            <a:extLst>
              <a:ext uri="{FF2B5EF4-FFF2-40B4-BE49-F238E27FC236}">
                <a16:creationId xmlns:a16="http://schemas.microsoft.com/office/drawing/2014/main" id="{222CD6A2-6C3A-0E43-9C1B-93FD5F08B478}"/>
              </a:ext>
            </a:extLst>
          </p:cNvPr>
          <p:cNvSpPr/>
          <p:nvPr/>
        </p:nvSpPr>
        <p:spPr>
          <a:xfrm>
            <a:off x="7385407" y="4737379"/>
            <a:ext cx="885950" cy="82109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en-US" dirty="0"/>
          </a:p>
        </p:txBody>
      </p:sp>
      <p:sp>
        <p:nvSpPr>
          <p:cNvPr id="25" name="TextBox 24">
            <a:extLst>
              <a:ext uri="{FF2B5EF4-FFF2-40B4-BE49-F238E27FC236}">
                <a16:creationId xmlns:a16="http://schemas.microsoft.com/office/drawing/2014/main" id="{4BEC7644-A885-0941-A655-09BED383F308}"/>
              </a:ext>
            </a:extLst>
          </p:cNvPr>
          <p:cNvSpPr txBox="1"/>
          <p:nvPr/>
        </p:nvSpPr>
        <p:spPr>
          <a:xfrm>
            <a:off x="4870196" y="2112369"/>
            <a:ext cx="1651851" cy="369332"/>
          </a:xfrm>
          <a:prstGeom prst="rect">
            <a:avLst/>
          </a:prstGeom>
          <a:noFill/>
        </p:spPr>
        <p:txBody>
          <a:bodyPr wrap="square" rtlCol="0">
            <a:spAutoFit/>
          </a:bodyPr>
          <a:lstStyle/>
          <a:p>
            <a:r>
              <a:rPr lang="zh-CN" altLang="en-US" dirty="0"/>
              <a:t>枚举切割位置</a:t>
            </a:r>
            <a:endParaRPr lang="en-US" dirty="0"/>
          </a:p>
        </p:txBody>
      </p:sp>
      <p:cxnSp>
        <p:nvCxnSpPr>
          <p:cNvPr id="27" name="Straight Arrow Connector 26">
            <a:extLst>
              <a:ext uri="{FF2B5EF4-FFF2-40B4-BE49-F238E27FC236}">
                <a16:creationId xmlns:a16="http://schemas.microsoft.com/office/drawing/2014/main" id="{1297F8CD-717F-1A45-BF0B-FE41D2316DBD}"/>
              </a:ext>
            </a:extLst>
          </p:cNvPr>
          <p:cNvCxnSpPr>
            <a:cxnSpLocks/>
          </p:cNvCxnSpPr>
          <p:nvPr/>
        </p:nvCxnSpPr>
        <p:spPr>
          <a:xfrm flipH="1">
            <a:off x="7997652" y="4358265"/>
            <a:ext cx="214995" cy="379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CFAF625-A21C-2B4E-AE86-5C73264421A1}"/>
              </a:ext>
            </a:extLst>
          </p:cNvPr>
          <p:cNvSpPr txBox="1"/>
          <p:nvPr/>
        </p:nvSpPr>
        <p:spPr>
          <a:xfrm>
            <a:off x="7618504" y="4242095"/>
            <a:ext cx="545793" cy="369332"/>
          </a:xfrm>
          <a:prstGeom prst="rect">
            <a:avLst/>
          </a:prstGeom>
          <a:noFill/>
        </p:spPr>
        <p:txBody>
          <a:bodyPr wrap="square" rtlCol="0">
            <a:spAutoFit/>
          </a:bodyPr>
          <a:lstStyle/>
          <a:p>
            <a:r>
              <a:rPr lang="en-US" dirty="0">
                <a:solidFill>
                  <a:srgbClr val="FF0000"/>
                </a:solidFill>
              </a:rPr>
              <a:t>co</a:t>
            </a:r>
          </a:p>
        </p:txBody>
      </p:sp>
      <p:sp>
        <p:nvSpPr>
          <p:cNvPr id="30" name="TextBox 29">
            <a:extLst>
              <a:ext uri="{FF2B5EF4-FFF2-40B4-BE49-F238E27FC236}">
                <a16:creationId xmlns:a16="http://schemas.microsoft.com/office/drawing/2014/main" id="{682EE647-53BB-044E-93A8-C31C32579A68}"/>
              </a:ext>
            </a:extLst>
          </p:cNvPr>
          <p:cNvSpPr txBox="1"/>
          <p:nvPr/>
        </p:nvSpPr>
        <p:spPr>
          <a:xfrm>
            <a:off x="7050458" y="5558473"/>
            <a:ext cx="545793" cy="369332"/>
          </a:xfrm>
          <a:prstGeom prst="rect">
            <a:avLst/>
          </a:prstGeom>
          <a:noFill/>
        </p:spPr>
        <p:txBody>
          <a:bodyPr wrap="square" rtlCol="0">
            <a:spAutoFit/>
          </a:bodyPr>
          <a:lstStyle/>
          <a:p>
            <a:r>
              <a:rPr lang="en-US" dirty="0">
                <a:solidFill>
                  <a:srgbClr val="FF0000"/>
                </a:solidFill>
              </a:rPr>
              <a:t>de</a:t>
            </a:r>
          </a:p>
        </p:txBody>
      </p:sp>
      <p:sp>
        <p:nvSpPr>
          <p:cNvPr id="31" name="Oval 30">
            <a:extLst>
              <a:ext uri="{FF2B5EF4-FFF2-40B4-BE49-F238E27FC236}">
                <a16:creationId xmlns:a16="http://schemas.microsoft.com/office/drawing/2014/main" id="{ECE63A56-FC56-6F43-B098-563C2FA909B8}"/>
              </a:ext>
            </a:extLst>
          </p:cNvPr>
          <p:cNvSpPr/>
          <p:nvPr/>
        </p:nvSpPr>
        <p:spPr>
          <a:xfrm>
            <a:off x="6881873" y="5950445"/>
            <a:ext cx="885950" cy="82109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en-US" dirty="0"/>
          </a:p>
        </p:txBody>
      </p:sp>
      <p:cxnSp>
        <p:nvCxnSpPr>
          <p:cNvPr id="34" name="Straight Arrow Connector 33">
            <a:extLst>
              <a:ext uri="{FF2B5EF4-FFF2-40B4-BE49-F238E27FC236}">
                <a16:creationId xmlns:a16="http://schemas.microsoft.com/office/drawing/2014/main" id="{0490EFC8-57C4-4640-91AA-25F4802D1E47}"/>
              </a:ext>
            </a:extLst>
          </p:cNvPr>
          <p:cNvCxnSpPr>
            <a:cxnSpLocks/>
          </p:cNvCxnSpPr>
          <p:nvPr/>
        </p:nvCxnSpPr>
        <p:spPr>
          <a:xfrm flipH="1">
            <a:off x="7512498" y="5501573"/>
            <a:ext cx="206200" cy="4488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840A188B-FFA1-2A4B-B7B0-3B8F6E559059}"/>
              </a:ext>
            </a:extLst>
          </p:cNvPr>
          <p:cNvSpPr/>
          <p:nvPr/>
        </p:nvSpPr>
        <p:spPr>
          <a:xfrm>
            <a:off x="1165415" y="4689557"/>
            <a:ext cx="4428442" cy="1569660"/>
          </a:xfrm>
          <a:prstGeom prst="rect">
            <a:avLst/>
          </a:prstGeom>
        </p:spPr>
        <p:txBody>
          <a:bodyPr wrap="square">
            <a:spAutoFit/>
          </a:bodyPr>
          <a:lstStyle/>
          <a:p>
            <a:endParaRPr lang="en-US" altLang="zh-CN" sz="2400" dirty="0"/>
          </a:p>
          <a:p>
            <a:r>
              <a:rPr lang="zh-CN" altLang="en-US" sz="2400" dirty="0"/>
              <a:t> </a:t>
            </a:r>
            <a:r>
              <a:rPr lang="en-US" sz="2400" dirty="0"/>
              <a:t>“lint” + [[“code”], ["co”, “de"]]</a:t>
            </a:r>
          </a:p>
          <a:p>
            <a:r>
              <a:rPr lang="en-US" sz="2400" dirty="0"/>
              <a:t> =  [’lint’, ‘code’]</a:t>
            </a:r>
          </a:p>
          <a:p>
            <a:r>
              <a:rPr lang="en-US" sz="2400" dirty="0"/>
              <a:t>     [‘lint’, ‘co’, ‘de’]</a:t>
            </a:r>
          </a:p>
        </p:txBody>
      </p:sp>
      <p:sp>
        <p:nvSpPr>
          <p:cNvPr id="38" name="TextBox 37">
            <a:extLst>
              <a:ext uri="{FF2B5EF4-FFF2-40B4-BE49-F238E27FC236}">
                <a16:creationId xmlns:a16="http://schemas.microsoft.com/office/drawing/2014/main" id="{686907FA-F991-854C-AA8B-352F745D3B8C}"/>
              </a:ext>
            </a:extLst>
          </p:cNvPr>
          <p:cNvSpPr txBox="1"/>
          <p:nvPr/>
        </p:nvSpPr>
        <p:spPr>
          <a:xfrm>
            <a:off x="8109822" y="3988933"/>
            <a:ext cx="765655" cy="369332"/>
          </a:xfrm>
          <a:prstGeom prst="rect">
            <a:avLst/>
          </a:prstGeom>
          <a:noFill/>
        </p:spPr>
        <p:txBody>
          <a:bodyPr wrap="square" rtlCol="0">
            <a:spAutoFit/>
          </a:bodyPr>
          <a:lstStyle/>
          <a:p>
            <a:r>
              <a:rPr lang="en-US" dirty="0"/>
              <a:t>code</a:t>
            </a:r>
          </a:p>
        </p:txBody>
      </p:sp>
      <p:sp>
        <p:nvSpPr>
          <p:cNvPr id="42" name="TextBox 41">
            <a:extLst>
              <a:ext uri="{FF2B5EF4-FFF2-40B4-BE49-F238E27FC236}">
                <a16:creationId xmlns:a16="http://schemas.microsoft.com/office/drawing/2014/main" id="{7EEAFC34-B14B-8C41-A4B8-76F888836B28}"/>
              </a:ext>
            </a:extLst>
          </p:cNvPr>
          <p:cNvSpPr txBox="1"/>
          <p:nvPr/>
        </p:nvSpPr>
        <p:spPr>
          <a:xfrm>
            <a:off x="1191077" y="4360476"/>
            <a:ext cx="1068404" cy="369332"/>
          </a:xfrm>
          <a:prstGeom prst="rect">
            <a:avLst/>
          </a:prstGeom>
          <a:noFill/>
        </p:spPr>
        <p:txBody>
          <a:bodyPr wrap="square" rtlCol="0">
            <a:spAutoFit/>
          </a:bodyPr>
          <a:lstStyle/>
          <a:p>
            <a:r>
              <a:rPr lang="zh-CN" altLang="en-US" dirty="0"/>
              <a:t>走一步</a:t>
            </a:r>
            <a:endParaRPr lang="en-US" dirty="0"/>
          </a:p>
        </p:txBody>
      </p:sp>
      <p:sp>
        <p:nvSpPr>
          <p:cNvPr id="43" name="TextBox 42">
            <a:extLst>
              <a:ext uri="{FF2B5EF4-FFF2-40B4-BE49-F238E27FC236}">
                <a16:creationId xmlns:a16="http://schemas.microsoft.com/office/drawing/2014/main" id="{E1F628F5-BC4D-4644-9F47-BC2CE22ADDEA}"/>
              </a:ext>
            </a:extLst>
          </p:cNvPr>
          <p:cNvSpPr txBox="1"/>
          <p:nvPr/>
        </p:nvSpPr>
        <p:spPr>
          <a:xfrm>
            <a:off x="3133982" y="4320225"/>
            <a:ext cx="1998792" cy="369332"/>
          </a:xfrm>
          <a:prstGeom prst="rect">
            <a:avLst/>
          </a:prstGeom>
          <a:noFill/>
        </p:spPr>
        <p:txBody>
          <a:bodyPr wrap="square" rtlCol="0">
            <a:spAutoFit/>
          </a:bodyPr>
          <a:lstStyle/>
          <a:p>
            <a:r>
              <a:rPr lang="zh-CN" altLang="en-US" dirty="0"/>
              <a:t>子问题的解</a:t>
            </a:r>
            <a:endParaRPr lang="en-US" dirty="0"/>
          </a:p>
        </p:txBody>
      </p:sp>
      <p:cxnSp>
        <p:nvCxnSpPr>
          <p:cNvPr id="45" name="Straight Arrow Connector 44">
            <a:extLst>
              <a:ext uri="{FF2B5EF4-FFF2-40B4-BE49-F238E27FC236}">
                <a16:creationId xmlns:a16="http://schemas.microsoft.com/office/drawing/2014/main" id="{680A7297-3DB5-DC4D-82F1-9BAA68ECC8B8}"/>
              </a:ext>
            </a:extLst>
          </p:cNvPr>
          <p:cNvCxnSpPr>
            <a:stCxn id="42" idx="2"/>
          </p:cNvCxnSpPr>
          <p:nvPr/>
        </p:nvCxnSpPr>
        <p:spPr>
          <a:xfrm>
            <a:off x="1725279" y="4729808"/>
            <a:ext cx="0" cy="418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7CD9B6F-617E-3C43-8A2F-48AB96A3DEF0}"/>
              </a:ext>
            </a:extLst>
          </p:cNvPr>
          <p:cNvCxnSpPr/>
          <p:nvPr/>
        </p:nvCxnSpPr>
        <p:spPr>
          <a:xfrm>
            <a:off x="3552474" y="4668533"/>
            <a:ext cx="0" cy="4181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7719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13E46-2F0A-1A42-922F-18D2C62F0252}"/>
              </a:ext>
            </a:extLst>
          </p:cNvPr>
          <p:cNvSpPr>
            <a:spLocks noGrp="1"/>
          </p:cNvSpPr>
          <p:nvPr>
            <p:ph type="title"/>
          </p:nvPr>
        </p:nvSpPr>
        <p:spPr>
          <a:xfrm>
            <a:off x="249465" y="327588"/>
            <a:ext cx="5422641" cy="1325563"/>
          </a:xfrm>
        </p:spPr>
        <p:txBody>
          <a:bodyPr/>
          <a:lstStyle/>
          <a:p>
            <a:r>
              <a:rPr lang="en-US" dirty="0"/>
              <a:t>DFS</a:t>
            </a:r>
          </a:p>
        </p:txBody>
      </p:sp>
      <p:pic>
        <p:nvPicPr>
          <p:cNvPr id="4" name="Content Placeholder 3">
            <a:extLst>
              <a:ext uri="{FF2B5EF4-FFF2-40B4-BE49-F238E27FC236}">
                <a16:creationId xmlns:a16="http://schemas.microsoft.com/office/drawing/2014/main" id="{F7F73C65-4DF6-5C49-A813-48BF921370C7}"/>
              </a:ext>
            </a:extLst>
          </p:cNvPr>
          <p:cNvPicPr>
            <a:picLocks noGrp="1" noChangeAspect="1"/>
          </p:cNvPicPr>
          <p:nvPr>
            <p:ph idx="1"/>
          </p:nvPr>
        </p:nvPicPr>
        <p:blipFill>
          <a:blip r:embed="rId3"/>
          <a:stretch>
            <a:fillRect/>
          </a:stretch>
        </p:blipFill>
        <p:spPr>
          <a:xfrm>
            <a:off x="259002" y="2181775"/>
            <a:ext cx="5118983" cy="3352865"/>
          </a:xfrm>
          <a:prstGeom prst="rect">
            <a:avLst/>
          </a:prstGeom>
        </p:spPr>
      </p:pic>
      <p:pic>
        <p:nvPicPr>
          <p:cNvPr id="7" name="Picture 6">
            <a:extLst>
              <a:ext uri="{FF2B5EF4-FFF2-40B4-BE49-F238E27FC236}">
                <a16:creationId xmlns:a16="http://schemas.microsoft.com/office/drawing/2014/main" id="{CD096761-F25A-9044-84DC-FFDB93660250}"/>
              </a:ext>
            </a:extLst>
          </p:cNvPr>
          <p:cNvPicPr>
            <a:picLocks noChangeAspect="1"/>
          </p:cNvPicPr>
          <p:nvPr/>
        </p:nvPicPr>
        <p:blipFill>
          <a:blip r:embed="rId4"/>
          <a:stretch>
            <a:fillRect/>
          </a:stretch>
        </p:blipFill>
        <p:spPr>
          <a:xfrm>
            <a:off x="6519894" y="213468"/>
            <a:ext cx="4833905" cy="2849957"/>
          </a:xfrm>
          <a:prstGeom prst="rect">
            <a:avLst/>
          </a:prstGeom>
        </p:spPr>
      </p:pic>
      <p:pic>
        <p:nvPicPr>
          <p:cNvPr id="8" name="Picture 7">
            <a:extLst>
              <a:ext uri="{FF2B5EF4-FFF2-40B4-BE49-F238E27FC236}">
                <a16:creationId xmlns:a16="http://schemas.microsoft.com/office/drawing/2014/main" id="{95500493-EE62-F842-93C6-B4B41F4EE1A3}"/>
              </a:ext>
            </a:extLst>
          </p:cNvPr>
          <p:cNvPicPr>
            <a:picLocks noChangeAspect="1"/>
          </p:cNvPicPr>
          <p:nvPr/>
        </p:nvPicPr>
        <p:blipFill>
          <a:blip r:embed="rId5"/>
          <a:stretch>
            <a:fillRect/>
          </a:stretch>
        </p:blipFill>
        <p:spPr>
          <a:xfrm>
            <a:off x="6519894" y="3428999"/>
            <a:ext cx="4833905" cy="3137137"/>
          </a:xfrm>
          <a:prstGeom prst="rect">
            <a:avLst/>
          </a:prstGeom>
        </p:spPr>
      </p:pic>
      <p:sp>
        <p:nvSpPr>
          <p:cNvPr id="9" name="TextBox 8">
            <a:extLst>
              <a:ext uri="{FF2B5EF4-FFF2-40B4-BE49-F238E27FC236}">
                <a16:creationId xmlns:a16="http://schemas.microsoft.com/office/drawing/2014/main" id="{DAAC99D0-AA0C-F740-88B4-AF07DB698D52}"/>
              </a:ext>
            </a:extLst>
          </p:cNvPr>
          <p:cNvSpPr txBox="1"/>
          <p:nvPr/>
        </p:nvSpPr>
        <p:spPr>
          <a:xfrm>
            <a:off x="1576134" y="5520324"/>
            <a:ext cx="2239347" cy="369332"/>
          </a:xfrm>
          <a:prstGeom prst="rect">
            <a:avLst/>
          </a:prstGeom>
          <a:noFill/>
        </p:spPr>
        <p:txBody>
          <a:bodyPr wrap="square" rtlCol="0">
            <a:spAutoFit/>
          </a:bodyPr>
          <a:lstStyle/>
          <a:p>
            <a:r>
              <a:rPr lang="zh-CN" altLang="en-US" dirty="0"/>
              <a:t>暴力</a:t>
            </a:r>
            <a:r>
              <a:rPr lang="en-US" dirty="0"/>
              <a:t>DFS</a:t>
            </a:r>
            <a:r>
              <a:rPr lang="zh-CN" altLang="en-US" dirty="0"/>
              <a:t> （超时）</a:t>
            </a:r>
            <a:endParaRPr lang="en-US" dirty="0"/>
          </a:p>
        </p:txBody>
      </p:sp>
      <p:sp>
        <p:nvSpPr>
          <p:cNvPr id="10" name="TextBox 9">
            <a:extLst>
              <a:ext uri="{FF2B5EF4-FFF2-40B4-BE49-F238E27FC236}">
                <a16:creationId xmlns:a16="http://schemas.microsoft.com/office/drawing/2014/main" id="{089E50D7-C15D-7F4E-8E6B-F904DC4CE7A2}"/>
              </a:ext>
            </a:extLst>
          </p:cNvPr>
          <p:cNvSpPr txBox="1"/>
          <p:nvPr/>
        </p:nvSpPr>
        <p:spPr>
          <a:xfrm>
            <a:off x="8389688" y="1778878"/>
            <a:ext cx="3066661" cy="369332"/>
          </a:xfrm>
          <a:prstGeom prst="rect">
            <a:avLst/>
          </a:prstGeom>
          <a:noFill/>
        </p:spPr>
        <p:txBody>
          <a:bodyPr wrap="square" rtlCol="0">
            <a:spAutoFit/>
          </a:bodyPr>
          <a:lstStyle/>
          <a:p>
            <a:r>
              <a:rPr lang="en-US" dirty="0"/>
              <a:t>Use index as key of memo</a:t>
            </a:r>
          </a:p>
        </p:txBody>
      </p:sp>
      <p:sp>
        <p:nvSpPr>
          <p:cNvPr id="11" name="TextBox 10">
            <a:extLst>
              <a:ext uri="{FF2B5EF4-FFF2-40B4-BE49-F238E27FC236}">
                <a16:creationId xmlns:a16="http://schemas.microsoft.com/office/drawing/2014/main" id="{C07ACC60-BC03-A249-B579-2E3B730FEA19}"/>
              </a:ext>
            </a:extLst>
          </p:cNvPr>
          <p:cNvSpPr txBox="1"/>
          <p:nvPr/>
        </p:nvSpPr>
        <p:spPr>
          <a:xfrm>
            <a:off x="8702351" y="6448258"/>
            <a:ext cx="3194180" cy="369332"/>
          </a:xfrm>
          <a:prstGeom prst="rect">
            <a:avLst/>
          </a:prstGeom>
          <a:noFill/>
        </p:spPr>
        <p:txBody>
          <a:bodyPr wrap="square" rtlCol="0">
            <a:spAutoFit/>
          </a:bodyPr>
          <a:lstStyle/>
          <a:p>
            <a:r>
              <a:rPr lang="en-US" dirty="0"/>
              <a:t>Use word as key of memo</a:t>
            </a:r>
          </a:p>
        </p:txBody>
      </p:sp>
      <p:sp>
        <p:nvSpPr>
          <p:cNvPr id="12" name="TextBox 11">
            <a:extLst>
              <a:ext uri="{FF2B5EF4-FFF2-40B4-BE49-F238E27FC236}">
                <a16:creationId xmlns:a16="http://schemas.microsoft.com/office/drawing/2014/main" id="{E73F4706-3319-194B-BEDB-B1E20F344E7C}"/>
              </a:ext>
            </a:extLst>
          </p:cNvPr>
          <p:cNvSpPr txBox="1"/>
          <p:nvPr/>
        </p:nvSpPr>
        <p:spPr>
          <a:xfrm>
            <a:off x="10366101" y="1468485"/>
            <a:ext cx="1360843" cy="369332"/>
          </a:xfrm>
          <a:prstGeom prst="rect">
            <a:avLst/>
          </a:prstGeom>
          <a:noFill/>
        </p:spPr>
        <p:txBody>
          <a:bodyPr wrap="square" rtlCol="0">
            <a:spAutoFit/>
          </a:bodyPr>
          <a:lstStyle/>
          <a:p>
            <a:r>
              <a:rPr lang="en-US" dirty="0"/>
              <a:t>DFS</a:t>
            </a:r>
            <a:r>
              <a:rPr lang="zh-CN" altLang="en-US" dirty="0"/>
              <a:t> </a:t>
            </a:r>
            <a:r>
              <a:rPr lang="en-US" altLang="zh-CN" dirty="0"/>
              <a:t>+</a:t>
            </a:r>
            <a:r>
              <a:rPr lang="zh-CN" altLang="en-US" dirty="0"/>
              <a:t> </a:t>
            </a:r>
            <a:r>
              <a:rPr lang="en-US" altLang="zh-CN" dirty="0"/>
              <a:t>memo</a:t>
            </a:r>
            <a:endParaRPr lang="en-US" dirty="0"/>
          </a:p>
        </p:txBody>
      </p:sp>
      <p:sp>
        <p:nvSpPr>
          <p:cNvPr id="3" name="Rectangle 2">
            <a:extLst>
              <a:ext uri="{FF2B5EF4-FFF2-40B4-BE49-F238E27FC236}">
                <a16:creationId xmlns:a16="http://schemas.microsoft.com/office/drawing/2014/main" id="{7560A608-503E-B748-9355-1CE7019D36DD}"/>
              </a:ext>
            </a:extLst>
          </p:cNvPr>
          <p:cNvSpPr/>
          <p:nvPr/>
        </p:nvSpPr>
        <p:spPr>
          <a:xfrm>
            <a:off x="1203258" y="1409546"/>
            <a:ext cx="4328429" cy="369332"/>
          </a:xfrm>
          <a:prstGeom prst="rect">
            <a:avLst/>
          </a:prstGeom>
        </p:spPr>
        <p:txBody>
          <a:bodyPr wrap="none">
            <a:spAutoFit/>
          </a:bodyPr>
          <a:lstStyle/>
          <a:p>
            <a:r>
              <a:rPr lang="en-US" dirty="0"/>
              <a:t>"</a:t>
            </a:r>
            <a:r>
              <a:rPr lang="en-US" dirty="0" err="1"/>
              <a:t>lintcode</a:t>
            </a:r>
            <a:r>
              <a:rPr lang="en-US" dirty="0"/>
              <a:t>"，["</a:t>
            </a:r>
            <a:r>
              <a:rPr lang="en-US" dirty="0" err="1"/>
              <a:t>de","ding","co","code","lint</a:t>
            </a:r>
            <a:r>
              <a:rPr lang="en-US" dirty="0"/>
              <a:t>"] </a:t>
            </a:r>
          </a:p>
        </p:txBody>
      </p:sp>
      <p:sp>
        <p:nvSpPr>
          <p:cNvPr id="5" name="TextBox 4">
            <a:extLst>
              <a:ext uri="{FF2B5EF4-FFF2-40B4-BE49-F238E27FC236}">
                <a16:creationId xmlns:a16="http://schemas.microsoft.com/office/drawing/2014/main" id="{4232D2E3-B3DD-DE48-8035-9D2F163E702C}"/>
              </a:ext>
            </a:extLst>
          </p:cNvPr>
          <p:cNvSpPr txBox="1"/>
          <p:nvPr/>
        </p:nvSpPr>
        <p:spPr>
          <a:xfrm>
            <a:off x="102220" y="5937537"/>
            <a:ext cx="1471961" cy="646331"/>
          </a:xfrm>
          <a:prstGeom prst="rect">
            <a:avLst/>
          </a:prstGeom>
          <a:noFill/>
        </p:spPr>
        <p:txBody>
          <a:bodyPr wrap="square" rtlCol="0">
            <a:spAutoFit/>
          </a:bodyPr>
          <a:lstStyle/>
          <a:p>
            <a:r>
              <a:rPr lang="zh-CN" altLang="en-US" dirty="0"/>
              <a:t>为什么超时？</a:t>
            </a:r>
            <a:r>
              <a:rPr lang="en-US" altLang="zh-CN" dirty="0"/>
              <a:t>A: </a:t>
            </a:r>
            <a:r>
              <a:rPr lang="zh-CN" altLang="en-US" dirty="0"/>
              <a:t>重复计算</a:t>
            </a:r>
            <a:endParaRPr lang="en-US" dirty="0"/>
          </a:p>
        </p:txBody>
      </p:sp>
      <p:sp>
        <p:nvSpPr>
          <p:cNvPr id="14" name="TextBox 13">
            <a:extLst>
              <a:ext uri="{FF2B5EF4-FFF2-40B4-BE49-F238E27FC236}">
                <a16:creationId xmlns:a16="http://schemas.microsoft.com/office/drawing/2014/main" id="{470A7F9F-A7AA-654D-A37C-09EB7F2B499E}"/>
              </a:ext>
            </a:extLst>
          </p:cNvPr>
          <p:cNvSpPr txBox="1"/>
          <p:nvPr/>
        </p:nvSpPr>
        <p:spPr>
          <a:xfrm>
            <a:off x="2099275" y="5999734"/>
            <a:ext cx="3432412" cy="646331"/>
          </a:xfrm>
          <a:prstGeom prst="rect">
            <a:avLst/>
          </a:prstGeom>
          <a:noFill/>
        </p:spPr>
        <p:txBody>
          <a:bodyPr wrap="square" rtlCol="0">
            <a:spAutoFit/>
          </a:bodyPr>
          <a:lstStyle/>
          <a:p>
            <a:r>
              <a:rPr lang="en-US" dirty="0"/>
              <a:t>S = ‘</a:t>
            </a:r>
            <a:r>
              <a:rPr lang="en-US" dirty="0" err="1"/>
              <a:t>aaaaaaaaaaaaaa</a:t>
            </a:r>
            <a:r>
              <a:rPr lang="en-US" dirty="0" err="1">
                <a:solidFill>
                  <a:srgbClr val="FF0000"/>
                </a:solidFill>
              </a:rPr>
              <a:t>aaa</a:t>
            </a:r>
            <a:r>
              <a:rPr lang="en-US" dirty="0"/>
              <a:t>’</a:t>
            </a:r>
          </a:p>
          <a:p>
            <a:r>
              <a:rPr lang="en-US" dirty="0" err="1"/>
              <a:t>Wordict</a:t>
            </a:r>
            <a:r>
              <a:rPr lang="en-US" dirty="0"/>
              <a:t> = [‘a’, ’aa’, ’</a:t>
            </a:r>
            <a:r>
              <a:rPr lang="en-US" dirty="0" err="1"/>
              <a:t>aaa</a:t>
            </a:r>
            <a:r>
              <a:rPr lang="en-US" dirty="0"/>
              <a:t>’]</a:t>
            </a:r>
          </a:p>
        </p:txBody>
      </p:sp>
      <p:sp>
        <p:nvSpPr>
          <p:cNvPr id="15" name="TextBox 14">
            <a:extLst>
              <a:ext uri="{FF2B5EF4-FFF2-40B4-BE49-F238E27FC236}">
                <a16:creationId xmlns:a16="http://schemas.microsoft.com/office/drawing/2014/main" id="{E9C657E9-30E8-A148-B289-620C25172C9E}"/>
              </a:ext>
            </a:extLst>
          </p:cNvPr>
          <p:cNvSpPr txBox="1"/>
          <p:nvPr/>
        </p:nvSpPr>
        <p:spPr>
          <a:xfrm>
            <a:off x="7279341" y="3059667"/>
            <a:ext cx="1333363" cy="369332"/>
          </a:xfrm>
          <a:prstGeom prst="rect">
            <a:avLst/>
          </a:prstGeom>
          <a:noFill/>
        </p:spPr>
        <p:txBody>
          <a:bodyPr wrap="square" rtlCol="0">
            <a:spAutoFit/>
          </a:bodyPr>
          <a:lstStyle/>
          <a:p>
            <a:r>
              <a:rPr lang="en-US" dirty="0"/>
              <a:t>Return </a:t>
            </a:r>
            <a:r>
              <a:rPr lang="en-US" dirty="0" err="1"/>
              <a:t>ans</a:t>
            </a:r>
            <a:endParaRPr lang="en-US" dirty="0"/>
          </a:p>
        </p:txBody>
      </p:sp>
      <p:sp>
        <p:nvSpPr>
          <p:cNvPr id="16" name="TextBox 15">
            <a:extLst>
              <a:ext uri="{FF2B5EF4-FFF2-40B4-BE49-F238E27FC236}">
                <a16:creationId xmlns:a16="http://schemas.microsoft.com/office/drawing/2014/main" id="{D1843D2C-DCFA-9D45-89B6-BBD4D4FE7EC8}"/>
              </a:ext>
            </a:extLst>
          </p:cNvPr>
          <p:cNvSpPr txBox="1"/>
          <p:nvPr/>
        </p:nvSpPr>
        <p:spPr>
          <a:xfrm>
            <a:off x="7189694" y="6465297"/>
            <a:ext cx="1333363" cy="369332"/>
          </a:xfrm>
          <a:prstGeom prst="rect">
            <a:avLst/>
          </a:prstGeom>
          <a:noFill/>
        </p:spPr>
        <p:txBody>
          <a:bodyPr wrap="square" rtlCol="0">
            <a:spAutoFit/>
          </a:bodyPr>
          <a:lstStyle/>
          <a:p>
            <a:r>
              <a:rPr lang="en-US" dirty="0"/>
              <a:t>Return </a:t>
            </a:r>
            <a:r>
              <a:rPr lang="en-US" dirty="0" err="1"/>
              <a:t>ans</a:t>
            </a:r>
            <a:endParaRPr lang="en-US" dirty="0"/>
          </a:p>
        </p:txBody>
      </p:sp>
    </p:spTree>
    <p:extLst>
      <p:ext uri="{BB962C8B-B14F-4D97-AF65-F5344CB8AC3E}">
        <p14:creationId xmlns:p14="http://schemas.microsoft.com/office/powerpoint/2010/main" val="1628572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B5C59-DF1C-5448-A6EF-9853317FC598}"/>
              </a:ext>
            </a:extLst>
          </p:cNvPr>
          <p:cNvSpPr>
            <a:spLocks noGrp="1"/>
          </p:cNvSpPr>
          <p:nvPr>
            <p:ph type="title"/>
          </p:nvPr>
        </p:nvSpPr>
        <p:spPr/>
        <p:txBody>
          <a:bodyPr/>
          <a:lstStyle/>
          <a:p>
            <a:r>
              <a:rPr lang="en-US" dirty="0"/>
              <a:t>Word concatenation </a:t>
            </a:r>
          </a:p>
        </p:txBody>
      </p:sp>
      <p:sp>
        <p:nvSpPr>
          <p:cNvPr id="6" name="Rectangle 5">
            <a:extLst>
              <a:ext uri="{FF2B5EF4-FFF2-40B4-BE49-F238E27FC236}">
                <a16:creationId xmlns:a16="http://schemas.microsoft.com/office/drawing/2014/main" id="{A9DB4A7A-59E9-F04D-9FD8-34AD1350BA3F}"/>
              </a:ext>
            </a:extLst>
          </p:cNvPr>
          <p:cNvSpPr/>
          <p:nvPr/>
        </p:nvSpPr>
        <p:spPr>
          <a:xfrm>
            <a:off x="575386" y="1533340"/>
            <a:ext cx="10397413" cy="2246769"/>
          </a:xfrm>
          <a:prstGeom prst="rect">
            <a:avLst/>
          </a:prstGeom>
        </p:spPr>
        <p:txBody>
          <a:bodyPr wrap="square">
            <a:spAutoFit/>
          </a:bodyPr>
          <a:lstStyle/>
          <a:p>
            <a:r>
              <a:rPr lang="en-US" sz="2800" b="0" i="0" dirty="0">
                <a:solidFill>
                  <a:srgbClr val="263238"/>
                </a:solidFill>
                <a:effectLst/>
                <a:latin typeface="-apple-system"/>
              </a:rPr>
              <a:t>Given a list of words (</a:t>
            </a:r>
            <a:r>
              <a:rPr lang="en-US" sz="2800" b="1" i="0" dirty="0">
                <a:solidFill>
                  <a:srgbClr val="263238"/>
                </a:solidFill>
                <a:effectLst/>
                <a:latin typeface="-apple-system"/>
              </a:rPr>
              <a:t>without duplicates</a:t>
            </a:r>
            <a:r>
              <a:rPr lang="en-US" sz="2800" b="0" i="0" dirty="0">
                <a:solidFill>
                  <a:srgbClr val="263238"/>
                </a:solidFill>
                <a:effectLst/>
                <a:latin typeface="-apple-system"/>
              </a:rPr>
              <a:t>), please write a program that returns all concatenated words in the given list of words.</a:t>
            </a:r>
            <a:r>
              <a:rPr lang="zh-CN" altLang="en-US" sz="2800" b="0" i="0" dirty="0">
                <a:solidFill>
                  <a:srgbClr val="263238"/>
                </a:solidFill>
                <a:effectLst/>
                <a:latin typeface="-apple-system"/>
              </a:rPr>
              <a:t> </a:t>
            </a:r>
            <a:r>
              <a:rPr lang="en-US" sz="2800" b="0" i="0" dirty="0">
                <a:solidFill>
                  <a:srgbClr val="263238"/>
                </a:solidFill>
                <a:effectLst/>
                <a:latin typeface="-apple-system"/>
              </a:rPr>
              <a:t>A concatenated word is defined as a string that is comprised entirely of at least two shorter words in the given array.</a:t>
            </a:r>
          </a:p>
          <a:p>
            <a:r>
              <a:rPr lang="zh-CN" altLang="en-US" sz="2800" b="1" dirty="0"/>
              <a:t>求字典中所有能由字典至少两个词拼起来的</a:t>
            </a:r>
            <a:r>
              <a:rPr lang="en-US" altLang="zh-CN" sz="2800" b="1" dirty="0"/>
              <a:t>word(</a:t>
            </a:r>
            <a:r>
              <a:rPr lang="en-US" altLang="zh-CN" sz="2800" b="1" dirty="0" err="1"/>
              <a:t>DFS+memo</a:t>
            </a:r>
            <a:r>
              <a:rPr lang="en-US" altLang="zh-CN" sz="2800" b="1" dirty="0"/>
              <a:t>)</a:t>
            </a:r>
            <a:endParaRPr lang="en-US" sz="2800" b="1" dirty="0"/>
          </a:p>
        </p:txBody>
      </p:sp>
      <p:sp>
        <p:nvSpPr>
          <p:cNvPr id="8" name="Rectangle 7">
            <a:extLst>
              <a:ext uri="{FF2B5EF4-FFF2-40B4-BE49-F238E27FC236}">
                <a16:creationId xmlns:a16="http://schemas.microsoft.com/office/drawing/2014/main" id="{8C0D1049-F989-1A46-834C-FCD3B8146368}"/>
              </a:ext>
            </a:extLst>
          </p:cNvPr>
          <p:cNvSpPr/>
          <p:nvPr/>
        </p:nvSpPr>
        <p:spPr>
          <a:xfrm>
            <a:off x="575386" y="3880012"/>
            <a:ext cx="10710923" cy="1477328"/>
          </a:xfrm>
          <a:prstGeom prst="rect">
            <a:avLst/>
          </a:prstGeom>
        </p:spPr>
        <p:txBody>
          <a:bodyPr wrap="square">
            <a:spAutoFit/>
          </a:bodyPr>
          <a:lstStyle/>
          <a:p>
            <a:r>
              <a:rPr lang="en-US" b="1" dirty="0">
                <a:effectLst/>
              </a:rPr>
              <a:t>Input:</a:t>
            </a:r>
            <a:r>
              <a:rPr lang="en-US" dirty="0"/>
              <a:t> [“cat”,“cats”,“catsdogcats","dog","dogcatsdog","hippopotamuses","rat","ratcatdogcat"]</a:t>
            </a:r>
          </a:p>
          <a:p>
            <a:r>
              <a:rPr lang="en-US" b="1" dirty="0">
                <a:effectLst/>
              </a:rPr>
              <a:t>Output:</a:t>
            </a:r>
            <a:r>
              <a:rPr lang="en-US" dirty="0"/>
              <a:t> ["</a:t>
            </a:r>
            <a:r>
              <a:rPr lang="en-US" dirty="0" err="1"/>
              <a:t>catsdogcats</a:t>
            </a:r>
            <a:r>
              <a:rPr lang="en-US" dirty="0"/>
              <a:t>","</a:t>
            </a:r>
            <a:r>
              <a:rPr lang="en-US" dirty="0" err="1"/>
              <a:t>dogcatsdog</a:t>
            </a:r>
            <a:r>
              <a:rPr lang="en-US" dirty="0"/>
              <a:t>","</a:t>
            </a:r>
            <a:r>
              <a:rPr lang="en-US" dirty="0" err="1"/>
              <a:t>ratcatdogcat</a:t>
            </a:r>
            <a:r>
              <a:rPr lang="en-US" dirty="0"/>
              <a:t>"] </a:t>
            </a:r>
          </a:p>
          <a:p>
            <a:r>
              <a:rPr lang="en-US" b="1" dirty="0">
                <a:effectLst/>
              </a:rPr>
              <a:t>Explanation:</a:t>
            </a:r>
            <a:r>
              <a:rPr lang="en-US" dirty="0"/>
              <a:t> "</a:t>
            </a:r>
            <a:r>
              <a:rPr lang="en-US" dirty="0" err="1"/>
              <a:t>catsdogcats</a:t>
            </a:r>
            <a:r>
              <a:rPr lang="en-US" dirty="0"/>
              <a:t>" can be concatenated by "cats", "dog" and "cats"; </a:t>
            </a:r>
            <a:br>
              <a:rPr lang="en-US" dirty="0"/>
            </a:br>
            <a:r>
              <a:rPr lang="en-US" dirty="0"/>
              <a:t>"</a:t>
            </a:r>
            <a:r>
              <a:rPr lang="en-US" dirty="0" err="1"/>
              <a:t>dogcatsdog</a:t>
            </a:r>
            <a:r>
              <a:rPr lang="en-US" dirty="0"/>
              <a:t>" can be concatenated by "dog", "cats" and "dog"; </a:t>
            </a:r>
            <a:br>
              <a:rPr lang="en-US" dirty="0"/>
            </a:br>
            <a:r>
              <a:rPr lang="en-US" dirty="0"/>
              <a:t>"</a:t>
            </a:r>
            <a:r>
              <a:rPr lang="en-US" dirty="0" err="1"/>
              <a:t>ratcatdogcat</a:t>
            </a:r>
            <a:r>
              <a:rPr lang="en-US" dirty="0"/>
              <a:t>" can be concatenated by "rat", "cat", "dog" and "cat".</a:t>
            </a:r>
          </a:p>
        </p:txBody>
      </p:sp>
      <p:sp>
        <p:nvSpPr>
          <p:cNvPr id="3" name="Rectangle 2">
            <a:extLst>
              <a:ext uri="{FF2B5EF4-FFF2-40B4-BE49-F238E27FC236}">
                <a16:creationId xmlns:a16="http://schemas.microsoft.com/office/drawing/2014/main" id="{A4F18D9E-C67D-6A45-AA18-739ADC463B3A}"/>
              </a:ext>
            </a:extLst>
          </p:cNvPr>
          <p:cNvSpPr/>
          <p:nvPr/>
        </p:nvSpPr>
        <p:spPr>
          <a:xfrm>
            <a:off x="838200" y="5929783"/>
            <a:ext cx="4921475" cy="369332"/>
          </a:xfrm>
          <a:prstGeom prst="rect">
            <a:avLst/>
          </a:prstGeom>
        </p:spPr>
        <p:txBody>
          <a:bodyPr wrap="none">
            <a:spAutoFit/>
          </a:bodyPr>
          <a:lstStyle/>
          <a:p>
            <a:r>
              <a:rPr lang="zh-CN" altLang="en-US" dirty="0"/>
              <a:t>解题思路：走一步，枚举所有可能切割点，</a:t>
            </a:r>
            <a:r>
              <a:rPr lang="en-US" altLang="zh-CN" dirty="0"/>
              <a:t>DFS</a:t>
            </a:r>
            <a:endParaRPr lang="en-US" dirty="0"/>
          </a:p>
        </p:txBody>
      </p:sp>
    </p:spTree>
    <p:extLst>
      <p:ext uri="{BB962C8B-B14F-4D97-AF65-F5344CB8AC3E}">
        <p14:creationId xmlns:p14="http://schemas.microsoft.com/office/powerpoint/2010/main" val="633742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239CA-DA1D-9F4B-901C-0B67B0444F38}"/>
              </a:ext>
            </a:extLst>
          </p:cNvPr>
          <p:cNvSpPr>
            <a:spLocks noGrp="1"/>
          </p:cNvSpPr>
          <p:nvPr>
            <p:ph type="title"/>
          </p:nvPr>
        </p:nvSpPr>
        <p:spPr>
          <a:xfrm>
            <a:off x="614265" y="233063"/>
            <a:ext cx="4834811" cy="1325563"/>
          </a:xfrm>
        </p:spPr>
        <p:txBody>
          <a:bodyPr>
            <a:normAutofit/>
          </a:bodyPr>
          <a:lstStyle/>
          <a:p>
            <a:r>
              <a:rPr lang="en-US" dirty="0"/>
              <a:t>DFS</a:t>
            </a:r>
            <a:r>
              <a:rPr lang="zh-CN" altLang="en-US" dirty="0"/>
              <a:t> </a:t>
            </a:r>
            <a:r>
              <a:rPr lang="en-US" altLang="zh-CN" dirty="0"/>
              <a:t>and DFS+ memo</a:t>
            </a:r>
            <a:endParaRPr lang="en-US" dirty="0"/>
          </a:p>
        </p:txBody>
      </p:sp>
      <p:pic>
        <p:nvPicPr>
          <p:cNvPr id="7" name="Content Placeholder 6">
            <a:extLst>
              <a:ext uri="{FF2B5EF4-FFF2-40B4-BE49-F238E27FC236}">
                <a16:creationId xmlns:a16="http://schemas.microsoft.com/office/drawing/2014/main" id="{849076D6-3CD2-434B-B0FC-B40D5214E322}"/>
              </a:ext>
            </a:extLst>
          </p:cNvPr>
          <p:cNvPicPr>
            <a:picLocks noGrp="1" noChangeAspect="1"/>
          </p:cNvPicPr>
          <p:nvPr>
            <p:ph idx="1"/>
          </p:nvPr>
        </p:nvPicPr>
        <p:blipFill>
          <a:blip r:embed="rId2"/>
          <a:stretch>
            <a:fillRect/>
          </a:stretch>
        </p:blipFill>
        <p:spPr>
          <a:xfrm>
            <a:off x="116646" y="2054961"/>
            <a:ext cx="4349802" cy="3487423"/>
          </a:xfrm>
          <a:prstGeom prst="rect">
            <a:avLst/>
          </a:prstGeom>
        </p:spPr>
      </p:pic>
      <p:pic>
        <p:nvPicPr>
          <p:cNvPr id="9" name="Picture 8">
            <a:extLst>
              <a:ext uri="{FF2B5EF4-FFF2-40B4-BE49-F238E27FC236}">
                <a16:creationId xmlns:a16="http://schemas.microsoft.com/office/drawing/2014/main" id="{DD029B78-725F-9147-9400-DD5E4ADABF2D}"/>
              </a:ext>
            </a:extLst>
          </p:cNvPr>
          <p:cNvPicPr>
            <a:picLocks noChangeAspect="1"/>
          </p:cNvPicPr>
          <p:nvPr/>
        </p:nvPicPr>
        <p:blipFill>
          <a:blip r:embed="rId3"/>
          <a:stretch>
            <a:fillRect/>
          </a:stretch>
        </p:blipFill>
        <p:spPr>
          <a:xfrm>
            <a:off x="5185472" y="2054961"/>
            <a:ext cx="6460673" cy="3327636"/>
          </a:xfrm>
          <a:prstGeom prst="rect">
            <a:avLst/>
          </a:prstGeom>
        </p:spPr>
      </p:pic>
      <p:sp>
        <p:nvSpPr>
          <p:cNvPr id="10" name="Rectangle 9">
            <a:extLst>
              <a:ext uri="{FF2B5EF4-FFF2-40B4-BE49-F238E27FC236}">
                <a16:creationId xmlns:a16="http://schemas.microsoft.com/office/drawing/2014/main" id="{3E488316-0F62-A140-A7EA-BCD4C6357FA6}"/>
              </a:ext>
            </a:extLst>
          </p:cNvPr>
          <p:cNvSpPr/>
          <p:nvPr/>
        </p:nvSpPr>
        <p:spPr>
          <a:xfrm>
            <a:off x="3284419" y="1433497"/>
            <a:ext cx="4842223" cy="369332"/>
          </a:xfrm>
          <a:prstGeom prst="rect">
            <a:avLst/>
          </a:prstGeom>
        </p:spPr>
        <p:txBody>
          <a:bodyPr wrap="none">
            <a:spAutoFit/>
          </a:bodyPr>
          <a:lstStyle/>
          <a:p>
            <a:r>
              <a:rPr lang="en-US" dirty="0"/>
              <a:t>["</a:t>
            </a:r>
            <a:r>
              <a:rPr lang="en-US" dirty="0" err="1"/>
              <a:t>cat","cats</a:t>
            </a:r>
            <a:r>
              <a:rPr lang="en-US" dirty="0"/>
              <a:t>", “</a:t>
            </a:r>
            <a:r>
              <a:rPr lang="en-US" dirty="0" err="1"/>
              <a:t>dog|cats</a:t>
            </a:r>
            <a:r>
              <a:rPr lang="en-US" dirty="0"/>
              <a:t> “,"</a:t>
            </a:r>
            <a:r>
              <a:rPr lang="en-US" dirty="0" err="1"/>
              <a:t>cats|dog</a:t>
            </a:r>
            <a:r>
              <a:rPr lang="en-US" dirty="0"/>
              <a:t> |cats”, "dog”,]</a:t>
            </a:r>
          </a:p>
        </p:txBody>
      </p:sp>
      <p:sp>
        <p:nvSpPr>
          <p:cNvPr id="3" name="Rectangle 2">
            <a:extLst>
              <a:ext uri="{FF2B5EF4-FFF2-40B4-BE49-F238E27FC236}">
                <a16:creationId xmlns:a16="http://schemas.microsoft.com/office/drawing/2014/main" id="{00705EEE-136C-F84F-B91C-5C614EB49EDB}"/>
              </a:ext>
            </a:extLst>
          </p:cNvPr>
          <p:cNvSpPr/>
          <p:nvPr/>
        </p:nvSpPr>
        <p:spPr>
          <a:xfrm>
            <a:off x="2023717" y="5661458"/>
            <a:ext cx="535659" cy="369332"/>
          </a:xfrm>
          <a:prstGeom prst="rect">
            <a:avLst/>
          </a:prstGeom>
        </p:spPr>
        <p:txBody>
          <a:bodyPr wrap="none">
            <a:spAutoFit/>
          </a:bodyPr>
          <a:lstStyle/>
          <a:p>
            <a:r>
              <a:rPr lang="en-US" dirty="0"/>
              <a:t>DFS</a:t>
            </a:r>
          </a:p>
        </p:txBody>
      </p:sp>
      <p:sp>
        <p:nvSpPr>
          <p:cNvPr id="4" name="Rectangle 3">
            <a:extLst>
              <a:ext uri="{FF2B5EF4-FFF2-40B4-BE49-F238E27FC236}">
                <a16:creationId xmlns:a16="http://schemas.microsoft.com/office/drawing/2014/main" id="{C20D874D-D649-FF45-8478-9252B5F01B01}"/>
              </a:ext>
            </a:extLst>
          </p:cNvPr>
          <p:cNvSpPr/>
          <p:nvPr/>
        </p:nvSpPr>
        <p:spPr>
          <a:xfrm>
            <a:off x="7760853" y="5711553"/>
            <a:ext cx="1362809" cy="369332"/>
          </a:xfrm>
          <a:prstGeom prst="rect">
            <a:avLst/>
          </a:prstGeom>
        </p:spPr>
        <p:txBody>
          <a:bodyPr wrap="none">
            <a:spAutoFit/>
          </a:bodyPr>
          <a:lstStyle/>
          <a:p>
            <a:r>
              <a:rPr lang="en-US" altLang="zh-CN" dirty="0"/>
              <a:t>DFS</a:t>
            </a:r>
            <a:r>
              <a:rPr lang="zh-CN" altLang="en-US" dirty="0"/>
              <a:t> </a:t>
            </a:r>
            <a:r>
              <a:rPr lang="en-US" altLang="zh-CN" dirty="0"/>
              <a:t>+ memo</a:t>
            </a:r>
            <a:endParaRPr lang="en-US" dirty="0"/>
          </a:p>
        </p:txBody>
      </p:sp>
      <p:sp>
        <p:nvSpPr>
          <p:cNvPr id="6" name="TextBox 5">
            <a:extLst>
              <a:ext uri="{FF2B5EF4-FFF2-40B4-BE49-F238E27FC236}">
                <a16:creationId xmlns:a16="http://schemas.microsoft.com/office/drawing/2014/main" id="{D9E1BEAB-3137-A64B-87B6-8D3D2ADF52E4}"/>
              </a:ext>
            </a:extLst>
          </p:cNvPr>
          <p:cNvSpPr txBox="1"/>
          <p:nvPr/>
        </p:nvSpPr>
        <p:spPr>
          <a:xfrm>
            <a:off x="8364071" y="851647"/>
            <a:ext cx="2528047" cy="1200329"/>
          </a:xfrm>
          <a:prstGeom prst="rect">
            <a:avLst/>
          </a:prstGeom>
          <a:noFill/>
        </p:spPr>
        <p:txBody>
          <a:bodyPr wrap="square" rtlCol="0">
            <a:spAutoFit/>
          </a:bodyPr>
          <a:lstStyle/>
          <a:p>
            <a:r>
              <a:rPr lang="en-US" dirty="0"/>
              <a:t>Cats: False</a:t>
            </a:r>
          </a:p>
          <a:p>
            <a:r>
              <a:rPr lang="en-US" dirty="0" err="1"/>
              <a:t>Catsdogcats</a:t>
            </a:r>
            <a:r>
              <a:rPr lang="en-US" dirty="0"/>
              <a:t>: True</a:t>
            </a:r>
          </a:p>
          <a:p>
            <a:r>
              <a:rPr lang="en-US" dirty="0" err="1"/>
              <a:t>Cats|dog</a:t>
            </a:r>
            <a:r>
              <a:rPr lang="en-US" dirty="0"/>
              <a:t> : False</a:t>
            </a:r>
          </a:p>
          <a:p>
            <a:endParaRPr lang="en-US" dirty="0"/>
          </a:p>
        </p:txBody>
      </p:sp>
      <p:sp>
        <p:nvSpPr>
          <p:cNvPr id="12" name="TextBox 11">
            <a:extLst>
              <a:ext uri="{FF2B5EF4-FFF2-40B4-BE49-F238E27FC236}">
                <a16:creationId xmlns:a16="http://schemas.microsoft.com/office/drawing/2014/main" id="{8D8CC40C-352F-2443-A543-F03442988622}"/>
              </a:ext>
            </a:extLst>
          </p:cNvPr>
          <p:cNvSpPr txBox="1"/>
          <p:nvPr/>
        </p:nvSpPr>
        <p:spPr>
          <a:xfrm>
            <a:off x="8884024" y="3119718"/>
            <a:ext cx="726141" cy="369332"/>
          </a:xfrm>
          <a:prstGeom prst="rect">
            <a:avLst/>
          </a:prstGeom>
          <a:noFill/>
        </p:spPr>
        <p:txBody>
          <a:bodyPr wrap="square" rtlCol="0">
            <a:spAutoFit/>
          </a:bodyPr>
          <a:lstStyle/>
          <a:p>
            <a:r>
              <a:rPr lang="en-US" dirty="0"/>
              <a:t>L</a:t>
            </a:r>
          </a:p>
        </p:txBody>
      </p:sp>
      <p:sp>
        <p:nvSpPr>
          <p:cNvPr id="13" name="TextBox 12">
            <a:extLst>
              <a:ext uri="{FF2B5EF4-FFF2-40B4-BE49-F238E27FC236}">
                <a16:creationId xmlns:a16="http://schemas.microsoft.com/office/drawing/2014/main" id="{858B8AAF-4B3B-B14F-8E53-35B04FFFF3DD}"/>
              </a:ext>
            </a:extLst>
          </p:cNvPr>
          <p:cNvSpPr txBox="1"/>
          <p:nvPr/>
        </p:nvSpPr>
        <p:spPr>
          <a:xfrm>
            <a:off x="9123662" y="4105835"/>
            <a:ext cx="665797" cy="369332"/>
          </a:xfrm>
          <a:prstGeom prst="rect">
            <a:avLst/>
          </a:prstGeom>
          <a:noFill/>
        </p:spPr>
        <p:txBody>
          <a:bodyPr wrap="square" rtlCol="0">
            <a:spAutoFit/>
          </a:bodyPr>
          <a:lstStyle/>
          <a:p>
            <a:r>
              <a:rPr lang="en-US" dirty="0"/>
              <a:t>n</a:t>
            </a:r>
          </a:p>
        </p:txBody>
      </p:sp>
      <p:sp>
        <p:nvSpPr>
          <p:cNvPr id="14" name="TextBox 13">
            <a:extLst>
              <a:ext uri="{FF2B5EF4-FFF2-40B4-BE49-F238E27FC236}">
                <a16:creationId xmlns:a16="http://schemas.microsoft.com/office/drawing/2014/main" id="{3CAB4458-C967-E241-A182-DAC9051BD342}"/>
              </a:ext>
            </a:extLst>
          </p:cNvPr>
          <p:cNvSpPr txBox="1"/>
          <p:nvPr/>
        </p:nvSpPr>
        <p:spPr>
          <a:xfrm>
            <a:off x="8626121" y="4722620"/>
            <a:ext cx="1817761" cy="369332"/>
          </a:xfrm>
          <a:prstGeom prst="rect">
            <a:avLst/>
          </a:prstGeom>
          <a:noFill/>
        </p:spPr>
        <p:txBody>
          <a:bodyPr wrap="square" rtlCol="0">
            <a:spAutoFit/>
          </a:bodyPr>
          <a:lstStyle/>
          <a:p>
            <a:r>
              <a:rPr lang="en-US" dirty="0"/>
              <a:t>1, 2, 3 +… n</a:t>
            </a:r>
          </a:p>
        </p:txBody>
      </p:sp>
    </p:spTree>
    <p:extLst>
      <p:ext uri="{BB962C8B-B14F-4D97-AF65-F5344CB8AC3E}">
        <p14:creationId xmlns:p14="http://schemas.microsoft.com/office/powerpoint/2010/main" val="6241180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BFFC9C-E01E-F340-888D-2A36F9310A0D}"/>
              </a:ext>
            </a:extLst>
          </p:cNvPr>
          <p:cNvSpPr>
            <a:spLocks noGrp="1"/>
          </p:cNvSpPr>
          <p:nvPr>
            <p:ph type="title"/>
          </p:nvPr>
        </p:nvSpPr>
        <p:spPr/>
        <p:txBody>
          <a:bodyPr/>
          <a:lstStyle/>
          <a:p>
            <a:r>
              <a:rPr lang="en-US" dirty="0"/>
              <a:t>Word</a:t>
            </a:r>
            <a:r>
              <a:rPr lang="zh-CN" altLang="en-US" dirty="0"/>
              <a:t> </a:t>
            </a:r>
            <a:r>
              <a:rPr lang="en-US" altLang="zh-CN" dirty="0"/>
              <a:t>square</a:t>
            </a:r>
            <a:endParaRPr lang="en-US" dirty="0"/>
          </a:p>
        </p:txBody>
      </p:sp>
      <p:sp>
        <p:nvSpPr>
          <p:cNvPr id="3" name="Content Placeholder 2">
            <a:extLst>
              <a:ext uri="{FF2B5EF4-FFF2-40B4-BE49-F238E27FC236}">
                <a16:creationId xmlns:a16="http://schemas.microsoft.com/office/drawing/2014/main" id="{F0473610-3345-FF4D-81D8-2AE68D4F416B}"/>
              </a:ext>
            </a:extLst>
          </p:cNvPr>
          <p:cNvSpPr>
            <a:spLocks noGrp="1"/>
          </p:cNvSpPr>
          <p:nvPr>
            <p:ph idx="1"/>
          </p:nvPr>
        </p:nvSpPr>
        <p:spPr/>
        <p:txBody>
          <a:bodyPr/>
          <a:lstStyle/>
          <a:p>
            <a:r>
              <a:rPr lang="en-US" dirty="0"/>
              <a:t>Given a set of words </a:t>
            </a:r>
            <a:r>
              <a:rPr lang="en-US" b="1" dirty="0"/>
              <a:t>without duplicates</a:t>
            </a:r>
            <a:r>
              <a:rPr lang="en-US" dirty="0"/>
              <a:t>, find all </a:t>
            </a:r>
            <a:r>
              <a:rPr lang="en-US" dirty="0">
                <a:hlinkClick r:id="rId2" tooltip="Word square"/>
              </a:rPr>
              <a:t>word squares</a:t>
            </a:r>
            <a:r>
              <a:rPr lang="en-US" dirty="0"/>
              <a:t> you can build from them.</a:t>
            </a:r>
          </a:p>
          <a:p>
            <a:r>
              <a:rPr lang="en-US" dirty="0"/>
              <a:t>A sequence of words forms a valid word square if the kth row and column read the exact same string, where 0 ≤ k &lt; max(</a:t>
            </a:r>
            <a:r>
              <a:rPr lang="en-US" dirty="0" err="1"/>
              <a:t>numRows</a:t>
            </a:r>
            <a:r>
              <a:rPr lang="en-US" dirty="0"/>
              <a:t>, </a:t>
            </a:r>
            <a:r>
              <a:rPr lang="en-US" dirty="0" err="1"/>
              <a:t>numColumns</a:t>
            </a:r>
            <a:r>
              <a:rPr lang="en-US" dirty="0"/>
              <a:t>).</a:t>
            </a:r>
          </a:p>
          <a:p>
            <a:endParaRPr lang="en-US" dirty="0"/>
          </a:p>
        </p:txBody>
      </p:sp>
      <p:pic>
        <p:nvPicPr>
          <p:cNvPr id="4" name="Picture 3">
            <a:extLst>
              <a:ext uri="{FF2B5EF4-FFF2-40B4-BE49-F238E27FC236}">
                <a16:creationId xmlns:a16="http://schemas.microsoft.com/office/drawing/2014/main" id="{A05D7F1A-98F3-654D-BFFD-8E0BAB6B517C}"/>
              </a:ext>
            </a:extLst>
          </p:cNvPr>
          <p:cNvPicPr>
            <a:picLocks noChangeAspect="1"/>
          </p:cNvPicPr>
          <p:nvPr/>
        </p:nvPicPr>
        <p:blipFill>
          <a:blip r:embed="rId3"/>
          <a:stretch>
            <a:fillRect/>
          </a:stretch>
        </p:blipFill>
        <p:spPr>
          <a:xfrm>
            <a:off x="228600" y="4151345"/>
            <a:ext cx="11734800" cy="2235200"/>
          </a:xfrm>
          <a:prstGeom prst="rect">
            <a:avLst/>
          </a:prstGeom>
        </p:spPr>
      </p:pic>
    </p:spTree>
    <p:extLst>
      <p:ext uri="{BB962C8B-B14F-4D97-AF65-F5344CB8AC3E}">
        <p14:creationId xmlns:p14="http://schemas.microsoft.com/office/powerpoint/2010/main" val="2960526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E5D03-88FB-6247-AE59-069649DF2AA4}"/>
              </a:ext>
            </a:extLst>
          </p:cNvPr>
          <p:cNvSpPr>
            <a:spLocks noGrp="1"/>
          </p:cNvSpPr>
          <p:nvPr>
            <p:ph type="title"/>
          </p:nvPr>
        </p:nvSpPr>
        <p:spPr/>
        <p:txBody>
          <a:bodyPr/>
          <a:lstStyle/>
          <a:p>
            <a:r>
              <a:rPr lang="en-US" dirty="0"/>
              <a:t>Word </a:t>
            </a:r>
            <a:r>
              <a:rPr lang="zh-CN" altLang="en-US" dirty="0"/>
              <a:t>题 </a:t>
            </a:r>
            <a:endParaRPr lang="en-US" dirty="0"/>
          </a:p>
        </p:txBody>
      </p:sp>
      <p:sp>
        <p:nvSpPr>
          <p:cNvPr id="3" name="Content Placeholder 2">
            <a:extLst>
              <a:ext uri="{FF2B5EF4-FFF2-40B4-BE49-F238E27FC236}">
                <a16:creationId xmlns:a16="http://schemas.microsoft.com/office/drawing/2014/main" id="{6191C5E9-E1DA-B34E-9CAE-64C43E793473}"/>
              </a:ext>
            </a:extLst>
          </p:cNvPr>
          <p:cNvSpPr>
            <a:spLocks noGrp="1"/>
          </p:cNvSpPr>
          <p:nvPr>
            <p:ph idx="1"/>
          </p:nvPr>
        </p:nvSpPr>
        <p:spPr>
          <a:xfrm>
            <a:off x="95694" y="1561526"/>
            <a:ext cx="12620845" cy="4351338"/>
          </a:xfrm>
        </p:spPr>
        <p:txBody>
          <a:bodyPr>
            <a:normAutofit fontScale="92500" lnSpcReduction="20000"/>
          </a:bodyPr>
          <a:lstStyle/>
          <a:p>
            <a:r>
              <a:rPr lang="en-US" dirty="0">
                <a:effectLst/>
              </a:rPr>
              <a:t>Word ladder </a:t>
            </a:r>
            <a:r>
              <a:rPr lang="zh-CN" altLang="en-US" dirty="0">
                <a:effectLst/>
              </a:rPr>
              <a:t>     求一个单词变到另一个单词</a:t>
            </a:r>
            <a:r>
              <a:rPr lang="zh-CN" altLang="en-US" dirty="0">
                <a:solidFill>
                  <a:srgbClr val="FF0000"/>
                </a:solidFill>
                <a:effectLst/>
              </a:rPr>
              <a:t>最短</a:t>
            </a:r>
            <a:r>
              <a:rPr lang="zh-CN" altLang="en-US" dirty="0">
                <a:effectLst/>
              </a:rPr>
              <a:t>距离</a:t>
            </a:r>
            <a:r>
              <a:rPr lang="en-US" dirty="0">
                <a:effectLst/>
              </a:rPr>
              <a:t>(BFS)</a:t>
            </a:r>
          </a:p>
          <a:p>
            <a:r>
              <a:rPr lang="en-US" dirty="0">
                <a:effectLst/>
              </a:rPr>
              <a:t>Word ladder II</a:t>
            </a:r>
            <a:r>
              <a:rPr lang="zh-CN" altLang="en-US" dirty="0">
                <a:effectLst/>
              </a:rPr>
              <a:t>   求一个单词变到另一个单词</a:t>
            </a:r>
            <a:r>
              <a:rPr lang="zh-CN" altLang="en-US" dirty="0">
                <a:solidFill>
                  <a:srgbClr val="FF0000"/>
                </a:solidFill>
                <a:effectLst/>
              </a:rPr>
              <a:t>所有最短</a:t>
            </a:r>
            <a:r>
              <a:rPr lang="en-US" altLang="zh-CN" dirty="0">
                <a:solidFill>
                  <a:srgbClr val="FF0000"/>
                </a:solidFill>
                <a:effectLst/>
              </a:rPr>
              <a:t>path</a:t>
            </a:r>
            <a:r>
              <a:rPr lang="en-US" dirty="0">
                <a:effectLst/>
              </a:rPr>
              <a:t>(BFS + DFS)</a:t>
            </a:r>
          </a:p>
          <a:p>
            <a:r>
              <a:rPr lang="en-US" dirty="0"/>
              <a:t>Word Search </a:t>
            </a:r>
            <a:r>
              <a:rPr lang="zh-CN" altLang="en-US" dirty="0"/>
              <a:t>     字符表格中</a:t>
            </a:r>
            <a:r>
              <a:rPr lang="zh-CN" altLang="en-US" dirty="0">
                <a:solidFill>
                  <a:srgbClr val="FF0000"/>
                </a:solidFill>
              </a:rPr>
              <a:t>能否</a:t>
            </a:r>
            <a:r>
              <a:rPr lang="zh-CN" altLang="en-US" dirty="0"/>
              <a:t>查找一个单词</a:t>
            </a:r>
            <a:r>
              <a:rPr lang="en-US" dirty="0"/>
              <a:t>(DFS)</a:t>
            </a:r>
          </a:p>
          <a:p>
            <a:r>
              <a:rPr lang="en-US" dirty="0" err="1">
                <a:effectLst/>
              </a:rPr>
              <a:t>WordSearch</a:t>
            </a:r>
            <a:r>
              <a:rPr lang="en-US" dirty="0">
                <a:effectLst/>
              </a:rPr>
              <a:t> II </a:t>
            </a:r>
            <a:r>
              <a:rPr lang="zh-CN" altLang="en-US" dirty="0">
                <a:effectLst/>
              </a:rPr>
              <a:t>   字符表格中查找</a:t>
            </a:r>
            <a:r>
              <a:rPr lang="zh-CN" altLang="en-US" dirty="0">
                <a:solidFill>
                  <a:srgbClr val="FF0000"/>
                </a:solidFill>
                <a:effectLst/>
              </a:rPr>
              <a:t>所有</a:t>
            </a:r>
            <a:r>
              <a:rPr lang="zh-CN" altLang="en-US" dirty="0">
                <a:effectLst/>
              </a:rPr>
              <a:t>字典单词</a:t>
            </a:r>
            <a:r>
              <a:rPr lang="en-US" dirty="0"/>
              <a:t>(</a:t>
            </a:r>
            <a:r>
              <a:rPr lang="en-US" altLang="zh-CN" dirty="0"/>
              <a:t>DFS</a:t>
            </a:r>
            <a:r>
              <a:rPr lang="zh-CN" altLang="en-US" dirty="0"/>
              <a:t> </a:t>
            </a:r>
            <a:r>
              <a:rPr lang="en-US" altLang="zh-CN" dirty="0"/>
              <a:t>+</a:t>
            </a:r>
            <a:r>
              <a:rPr lang="zh-CN" altLang="en-US" dirty="0"/>
              <a:t> </a:t>
            </a:r>
            <a:r>
              <a:rPr lang="en-US" altLang="zh-CN" dirty="0" err="1"/>
              <a:t>Trie</a:t>
            </a:r>
            <a:r>
              <a:rPr lang="en-US" altLang="zh-CN" dirty="0"/>
              <a:t>/prefix</a:t>
            </a:r>
            <a:r>
              <a:rPr lang="zh-CN" altLang="en-US" dirty="0"/>
              <a:t> </a:t>
            </a:r>
            <a:r>
              <a:rPr lang="en-US" altLang="zh-CN" dirty="0" err="1"/>
              <a:t>hashset</a:t>
            </a:r>
            <a:r>
              <a:rPr lang="en-US" altLang="zh-CN" dirty="0"/>
              <a:t>)</a:t>
            </a:r>
          </a:p>
          <a:p>
            <a:r>
              <a:rPr lang="en-US" b="1" dirty="0" err="1"/>
              <a:t>WordBreak</a:t>
            </a:r>
            <a:r>
              <a:rPr lang="en-US" b="1" dirty="0"/>
              <a:t> </a:t>
            </a:r>
            <a:r>
              <a:rPr lang="zh-CN" altLang="en-US" b="1" dirty="0"/>
              <a:t>        求一个单词</a:t>
            </a:r>
            <a:r>
              <a:rPr lang="zh-CN" altLang="en-US" b="1" dirty="0">
                <a:solidFill>
                  <a:srgbClr val="FF0000"/>
                </a:solidFill>
              </a:rPr>
              <a:t>能否</a:t>
            </a:r>
            <a:r>
              <a:rPr lang="zh-CN" altLang="en-US" b="1" dirty="0"/>
              <a:t>由字典的词拼起来构成 </a:t>
            </a:r>
            <a:r>
              <a:rPr lang="en-US" altLang="zh-CN" b="1" dirty="0"/>
              <a:t>(DFS)</a:t>
            </a:r>
            <a:endParaRPr lang="en-US" b="1" dirty="0"/>
          </a:p>
          <a:p>
            <a:r>
              <a:rPr lang="en-US" b="1" dirty="0" err="1"/>
              <a:t>WordBreak</a:t>
            </a:r>
            <a:r>
              <a:rPr lang="en-US" b="1" dirty="0"/>
              <a:t> II</a:t>
            </a:r>
            <a:r>
              <a:rPr lang="zh-CN" altLang="en-US" b="1" dirty="0"/>
              <a:t>     求一个单词由字典的词拼起来构成的</a:t>
            </a:r>
            <a:r>
              <a:rPr lang="zh-CN" altLang="en-US" b="1" dirty="0">
                <a:solidFill>
                  <a:srgbClr val="FF0000"/>
                </a:solidFill>
              </a:rPr>
              <a:t>所有</a:t>
            </a:r>
            <a:r>
              <a:rPr lang="zh-CN" altLang="en-US" b="1" dirty="0"/>
              <a:t>解 </a:t>
            </a:r>
            <a:r>
              <a:rPr lang="en-US" altLang="zh-CN" b="1" dirty="0"/>
              <a:t>(DFS + memo)</a:t>
            </a:r>
            <a:endParaRPr lang="en-US" b="1" dirty="0"/>
          </a:p>
          <a:p>
            <a:r>
              <a:rPr lang="en-US" b="1" dirty="0"/>
              <a:t>Word Concatenation  </a:t>
            </a:r>
            <a:r>
              <a:rPr lang="zh-CN" altLang="en-US" b="1" dirty="0"/>
              <a:t>求字典中所有能由字典至少两个词拼起来的</a:t>
            </a:r>
            <a:r>
              <a:rPr lang="en-US" altLang="zh-CN" b="1" dirty="0"/>
              <a:t>word(</a:t>
            </a:r>
            <a:r>
              <a:rPr lang="en-US" altLang="zh-CN" b="1" dirty="0" err="1"/>
              <a:t>DFS+memo</a:t>
            </a:r>
            <a:r>
              <a:rPr lang="en-US" altLang="zh-CN" b="1" dirty="0"/>
              <a:t>)</a:t>
            </a:r>
            <a:endParaRPr lang="en-US" b="1" dirty="0"/>
          </a:p>
          <a:p>
            <a:r>
              <a:rPr lang="en-US" dirty="0"/>
              <a:t>Word Square     </a:t>
            </a:r>
            <a:r>
              <a:rPr lang="zh-CN" altLang="en-US" dirty="0"/>
              <a:t> 求能拼成单词对称</a:t>
            </a:r>
            <a:r>
              <a:rPr lang="en-US" altLang="zh-CN" dirty="0"/>
              <a:t>square</a:t>
            </a:r>
            <a:r>
              <a:rPr lang="zh-CN" altLang="en-US" dirty="0"/>
              <a:t>的所有可能 （</a:t>
            </a:r>
            <a:r>
              <a:rPr lang="en-US" altLang="zh-CN" dirty="0" err="1"/>
              <a:t>DFS+prefix</a:t>
            </a:r>
            <a:r>
              <a:rPr lang="en-US" altLang="zh-CN" dirty="0"/>
              <a:t> </a:t>
            </a:r>
            <a:r>
              <a:rPr lang="en-US" altLang="zh-CN" dirty="0" err="1"/>
              <a:t>hashmap</a:t>
            </a:r>
            <a:r>
              <a:rPr lang="zh-CN" altLang="en-US" dirty="0"/>
              <a:t>）</a:t>
            </a:r>
            <a:endParaRPr lang="en-US" dirty="0"/>
          </a:p>
          <a:p>
            <a:r>
              <a:rPr lang="en-US" dirty="0"/>
              <a:t>Word Pattern     </a:t>
            </a:r>
            <a:r>
              <a:rPr lang="zh-CN" altLang="en-US" dirty="0"/>
              <a:t>求一个单词是不是跟另一个单词数组有相同的</a:t>
            </a:r>
            <a:r>
              <a:rPr lang="en-US" altLang="zh-CN" dirty="0"/>
              <a:t>pattern</a:t>
            </a:r>
            <a:r>
              <a:rPr lang="zh-CN" altLang="en-US" dirty="0"/>
              <a:t>，</a:t>
            </a:r>
            <a:r>
              <a:rPr lang="en-US" altLang="zh-CN" dirty="0"/>
              <a:t>(</a:t>
            </a:r>
            <a:r>
              <a:rPr lang="en-US" altLang="zh-CN" dirty="0" err="1"/>
              <a:t>hashmap</a:t>
            </a:r>
            <a:r>
              <a:rPr lang="en-US" altLang="zh-CN" dirty="0"/>
              <a:t>)</a:t>
            </a:r>
            <a:endParaRPr lang="en-US" dirty="0"/>
          </a:p>
          <a:p>
            <a:r>
              <a:rPr lang="en-US" b="1" dirty="0"/>
              <a:t>Word Pattern II</a:t>
            </a:r>
            <a:r>
              <a:rPr lang="zh-CN" altLang="en-US" b="1" dirty="0"/>
              <a:t> 求一个单词是不是跟另一个单词有相同的</a:t>
            </a:r>
            <a:r>
              <a:rPr lang="en-US" altLang="zh-CN" b="1" dirty="0"/>
              <a:t>pattern</a:t>
            </a:r>
            <a:r>
              <a:rPr lang="zh-CN" altLang="en-US" b="1" dirty="0"/>
              <a:t> （</a:t>
            </a:r>
            <a:r>
              <a:rPr lang="en-US" altLang="zh-CN" b="1" dirty="0"/>
              <a:t>DFS</a:t>
            </a:r>
            <a:r>
              <a:rPr lang="zh-CN" altLang="en-US" b="1" dirty="0"/>
              <a:t>）</a:t>
            </a:r>
            <a:endParaRPr lang="en-US" b="1" dirty="0"/>
          </a:p>
        </p:txBody>
      </p:sp>
      <p:sp>
        <p:nvSpPr>
          <p:cNvPr id="4" name="TextBox 3">
            <a:extLst>
              <a:ext uri="{FF2B5EF4-FFF2-40B4-BE49-F238E27FC236}">
                <a16:creationId xmlns:a16="http://schemas.microsoft.com/office/drawing/2014/main" id="{F89792CB-7213-D441-91D4-3ACC630A08CA}"/>
              </a:ext>
            </a:extLst>
          </p:cNvPr>
          <p:cNvSpPr txBox="1"/>
          <p:nvPr/>
        </p:nvSpPr>
        <p:spPr>
          <a:xfrm>
            <a:off x="530381" y="5587686"/>
            <a:ext cx="8926717" cy="1200329"/>
          </a:xfrm>
          <a:prstGeom prst="rect">
            <a:avLst/>
          </a:prstGeom>
          <a:noFill/>
        </p:spPr>
        <p:txBody>
          <a:bodyPr wrap="square" rtlCol="0">
            <a:spAutoFit/>
          </a:bodyPr>
          <a:lstStyle/>
          <a:p>
            <a:r>
              <a:rPr lang="zh-CN" altLang="en-US" dirty="0"/>
              <a:t>解题套路</a:t>
            </a:r>
            <a:r>
              <a:rPr lang="en-US" altLang="zh-CN" dirty="0"/>
              <a:t>: </a:t>
            </a:r>
            <a:r>
              <a:rPr lang="en-US" altLang="zh-CN" b="1" dirty="0"/>
              <a:t>DFS</a:t>
            </a:r>
            <a:r>
              <a:rPr lang="zh-CN" altLang="en-US" dirty="0"/>
              <a:t> </a:t>
            </a:r>
            <a:r>
              <a:rPr lang="en-US" altLang="zh-CN" dirty="0"/>
              <a:t>/BFS</a:t>
            </a:r>
          </a:p>
          <a:p>
            <a:r>
              <a:rPr lang="en-US" altLang="zh-CN" dirty="0"/>
              <a:t>1.</a:t>
            </a:r>
            <a:r>
              <a:rPr lang="zh-CN" altLang="en-US" dirty="0"/>
              <a:t> 单词变化最短距离：</a:t>
            </a:r>
            <a:r>
              <a:rPr lang="en-US" altLang="zh-CN" dirty="0"/>
              <a:t>BFS</a:t>
            </a:r>
            <a:r>
              <a:rPr lang="zh-CN" altLang="en-US" dirty="0"/>
              <a:t>，关键点找</a:t>
            </a:r>
            <a:r>
              <a:rPr lang="en-US" altLang="zh-CN" dirty="0"/>
              <a:t>neighbor</a:t>
            </a:r>
          </a:p>
          <a:p>
            <a:r>
              <a:rPr lang="en-US" altLang="zh-CN" dirty="0"/>
              <a:t>1.</a:t>
            </a:r>
            <a:r>
              <a:rPr lang="zh-CN" altLang="en-US" dirty="0"/>
              <a:t> 单词表格搜索类： 搜索四个方向，按照每个字母确定搜索方向， </a:t>
            </a:r>
            <a:r>
              <a:rPr lang="en-US" altLang="zh-CN" dirty="0"/>
              <a:t>DFS</a:t>
            </a:r>
          </a:p>
          <a:p>
            <a:r>
              <a:rPr lang="en-US" altLang="zh-CN" dirty="0"/>
              <a:t>2.</a:t>
            </a:r>
            <a:r>
              <a:rPr lang="zh-CN" altLang="en-US" dirty="0"/>
              <a:t> 单词切割，组合类： 枚举切割点，</a:t>
            </a:r>
            <a:r>
              <a:rPr lang="en-US" altLang="zh-CN" dirty="0"/>
              <a:t>DFS</a:t>
            </a:r>
            <a:endParaRPr lang="en-US" dirty="0"/>
          </a:p>
        </p:txBody>
      </p:sp>
    </p:spTree>
    <p:extLst>
      <p:ext uri="{BB962C8B-B14F-4D97-AF65-F5344CB8AC3E}">
        <p14:creationId xmlns:p14="http://schemas.microsoft.com/office/powerpoint/2010/main" val="1838882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F1ECA-6C6A-6D40-9785-6F7DA2484159}"/>
              </a:ext>
            </a:extLst>
          </p:cNvPr>
          <p:cNvSpPr>
            <a:spLocks noGrp="1"/>
          </p:cNvSpPr>
          <p:nvPr>
            <p:ph type="title"/>
          </p:nvPr>
        </p:nvSpPr>
        <p:spPr/>
        <p:txBody>
          <a:bodyPr/>
          <a:lstStyle/>
          <a:p>
            <a:r>
              <a:rPr lang="en-US" dirty="0"/>
              <a:t>DFS </a:t>
            </a:r>
            <a:r>
              <a:rPr lang="zh-CN" altLang="en-US" dirty="0"/>
              <a:t> </a:t>
            </a:r>
            <a:r>
              <a:rPr lang="en-US" altLang="zh-CN" dirty="0"/>
              <a:t>+</a:t>
            </a:r>
            <a:r>
              <a:rPr lang="zh-CN" altLang="en-US" dirty="0"/>
              <a:t> </a:t>
            </a:r>
            <a:r>
              <a:rPr lang="en-US" dirty="0"/>
              <a:t>Prefix</a:t>
            </a:r>
            <a:r>
              <a:rPr lang="zh-CN" altLang="en-US" dirty="0"/>
              <a:t> </a:t>
            </a:r>
            <a:r>
              <a:rPr lang="en-US" altLang="zh-CN" dirty="0" err="1"/>
              <a:t>hashset</a:t>
            </a:r>
            <a:endParaRPr lang="en-US" dirty="0"/>
          </a:p>
        </p:txBody>
      </p:sp>
      <p:pic>
        <p:nvPicPr>
          <p:cNvPr id="4" name="Content Placeholder 3">
            <a:extLst>
              <a:ext uri="{FF2B5EF4-FFF2-40B4-BE49-F238E27FC236}">
                <a16:creationId xmlns:a16="http://schemas.microsoft.com/office/drawing/2014/main" id="{26C8C74E-1622-C84D-B3CD-EE4565F3DB40}"/>
              </a:ext>
            </a:extLst>
          </p:cNvPr>
          <p:cNvPicPr>
            <a:picLocks noGrp="1" noChangeAspect="1"/>
          </p:cNvPicPr>
          <p:nvPr>
            <p:ph idx="1"/>
          </p:nvPr>
        </p:nvPicPr>
        <p:blipFill>
          <a:blip r:embed="rId2"/>
          <a:stretch>
            <a:fillRect/>
          </a:stretch>
        </p:blipFill>
        <p:spPr>
          <a:xfrm>
            <a:off x="7495187" y="1382332"/>
            <a:ext cx="4362466" cy="5110543"/>
          </a:xfrm>
          <a:prstGeom prst="rect">
            <a:avLst/>
          </a:prstGeom>
        </p:spPr>
      </p:pic>
      <p:sp>
        <p:nvSpPr>
          <p:cNvPr id="5" name="TextBox 4">
            <a:extLst>
              <a:ext uri="{FF2B5EF4-FFF2-40B4-BE49-F238E27FC236}">
                <a16:creationId xmlns:a16="http://schemas.microsoft.com/office/drawing/2014/main" id="{CB179E20-D0FA-724F-8FE0-B9665195D543}"/>
              </a:ext>
            </a:extLst>
          </p:cNvPr>
          <p:cNvSpPr txBox="1"/>
          <p:nvPr/>
        </p:nvSpPr>
        <p:spPr>
          <a:xfrm>
            <a:off x="478254" y="1449854"/>
            <a:ext cx="6974775" cy="923330"/>
          </a:xfrm>
          <a:prstGeom prst="rect">
            <a:avLst/>
          </a:prstGeom>
          <a:noFill/>
        </p:spPr>
        <p:txBody>
          <a:bodyPr wrap="square" rtlCol="0">
            <a:spAutoFit/>
          </a:bodyPr>
          <a:lstStyle/>
          <a:p>
            <a:r>
              <a:rPr lang="zh-CN" altLang="en-US" dirty="0"/>
              <a:t>逐行填写单词，最暴力方法直接</a:t>
            </a:r>
            <a:r>
              <a:rPr lang="en-US" altLang="zh-CN" dirty="0"/>
              <a:t>permutation</a:t>
            </a:r>
            <a:r>
              <a:rPr lang="zh-CN" altLang="en-US" dirty="0"/>
              <a:t>，挑一个没选过的单词</a:t>
            </a:r>
            <a:endParaRPr lang="en-US" altLang="zh-CN" dirty="0"/>
          </a:p>
          <a:p>
            <a:endParaRPr lang="en-US" altLang="zh-CN" dirty="0"/>
          </a:p>
          <a:p>
            <a:r>
              <a:rPr lang="zh-CN" altLang="en-US" dirty="0"/>
              <a:t>剪枝方法：每一行的单词的前缀需要满足对称性</a:t>
            </a:r>
            <a:r>
              <a:rPr lang="en-US" altLang="zh-CN" dirty="0"/>
              <a:t>,</a:t>
            </a:r>
            <a:r>
              <a:rPr lang="zh-CN" altLang="en-US" dirty="0"/>
              <a:t>利用</a:t>
            </a:r>
            <a:r>
              <a:rPr lang="en-US" altLang="zh-CN" dirty="0"/>
              <a:t>prefix</a:t>
            </a:r>
            <a:r>
              <a:rPr lang="zh-CN" altLang="en-US" dirty="0"/>
              <a:t> </a:t>
            </a:r>
            <a:r>
              <a:rPr lang="en-US" altLang="zh-CN" dirty="0" err="1"/>
              <a:t>hashset</a:t>
            </a:r>
            <a:r>
              <a:rPr lang="zh-CN" altLang="en-US" dirty="0"/>
              <a:t> </a:t>
            </a:r>
            <a:endParaRPr lang="en-US" altLang="zh-CN" dirty="0"/>
          </a:p>
        </p:txBody>
      </p:sp>
      <p:pic>
        <p:nvPicPr>
          <p:cNvPr id="7" name="Picture 6">
            <a:extLst>
              <a:ext uri="{FF2B5EF4-FFF2-40B4-BE49-F238E27FC236}">
                <a16:creationId xmlns:a16="http://schemas.microsoft.com/office/drawing/2014/main" id="{7FC21777-0986-D640-A138-E9534E56C7B8}"/>
              </a:ext>
            </a:extLst>
          </p:cNvPr>
          <p:cNvPicPr>
            <a:picLocks noChangeAspect="1"/>
          </p:cNvPicPr>
          <p:nvPr/>
        </p:nvPicPr>
        <p:blipFill>
          <a:blip r:embed="rId3"/>
          <a:stretch>
            <a:fillRect/>
          </a:stretch>
        </p:blipFill>
        <p:spPr>
          <a:xfrm>
            <a:off x="700572" y="2493723"/>
            <a:ext cx="3081841" cy="494616"/>
          </a:xfrm>
          <a:prstGeom prst="rect">
            <a:avLst/>
          </a:prstGeom>
        </p:spPr>
      </p:pic>
      <p:sp>
        <p:nvSpPr>
          <p:cNvPr id="8" name="TextBox 7">
            <a:extLst>
              <a:ext uri="{FF2B5EF4-FFF2-40B4-BE49-F238E27FC236}">
                <a16:creationId xmlns:a16="http://schemas.microsoft.com/office/drawing/2014/main" id="{9AEE246A-E107-3742-962E-3FD383B67E98}"/>
              </a:ext>
            </a:extLst>
          </p:cNvPr>
          <p:cNvSpPr txBox="1"/>
          <p:nvPr/>
        </p:nvSpPr>
        <p:spPr>
          <a:xfrm>
            <a:off x="478254" y="3210190"/>
            <a:ext cx="2136710" cy="1477328"/>
          </a:xfrm>
          <a:prstGeom prst="rect">
            <a:avLst/>
          </a:prstGeom>
          <a:noFill/>
        </p:spPr>
        <p:txBody>
          <a:bodyPr wrap="square" rtlCol="0">
            <a:spAutoFit/>
          </a:bodyPr>
          <a:lstStyle/>
          <a:p>
            <a:r>
              <a:rPr lang="en-US" dirty="0"/>
              <a:t>b </a:t>
            </a:r>
            <a:r>
              <a:rPr lang="en-US" dirty="0">
                <a:solidFill>
                  <a:srgbClr val="FF0000"/>
                </a:solidFill>
              </a:rPr>
              <a:t>a</a:t>
            </a:r>
            <a:r>
              <a:rPr lang="en-US" dirty="0"/>
              <a:t> </a:t>
            </a:r>
            <a:r>
              <a:rPr lang="en-US" dirty="0">
                <a:solidFill>
                  <a:srgbClr val="0070C0"/>
                </a:solidFill>
              </a:rPr>
              <a:t>l</a:t>
            </a:r>
            <a:r>
              <a:rPr lang="en-US" dirty="0">
                <a:solidFill>
                  <a:schemeClr val="accent6">
                    <a:lumMod val="75000"/>
                  </a:schemeClr>
                </a:solidFill>
              </a:rPr>
              <a:t> l </a:t>
            </a:r>
          </a:p>
          <a:p>
            <a:r>
              <a:rPr lang="en-US" dirty="0">
                <a:solidFill>
                  <a:srgbClr val="FF0000"/>
                </a:solidFill>
              </a:rPr>
              <a:t>a</a:t>
            </a:r>
            <a:r>
              <a:rPr lang="en-US" dirty="0"/>
              <a:t> r </a:t>
            </a:r>
            <a:r>
              <a:rPr lang="en-US" dirty="0">
                <a:solidFill>
                  <a:srgbClr val="0070C0"/>
                </a:solidFill>
              </a:rPr>
              <a:t>e</a:t>
            </a:r>
            <a:r>
              <a:rPr lang="en-US" dirty="0"/>
              <a:t> </a:t>
            </a:r>
            <a:r>
              <a:rPr lang="en-US" dirty="0">
                <a:solidFill>
                  <a:schemeClr val="accent6">
                    <a:lumMod val="75000"/>
                  </a:schemeClr>
                </a:solidFill>
              </a:rPr>
              <a:t>a</a:t>
            </a:r>
          </a:p>
          <a:p>
            <a:r>
              <a:rPr lang="en-US" dirty="0">
                <a:solidFill>
                  <a:srgbClr val="0070C0"/>
                </a:solidFill>
              </a:rPr>
              <a:t>l e </a:t>
            </a:r>
            <a:r>
              <a:rPr lang="en-US" dirty="0"/>
              <a:t>a </a:t>
            </a:r>
            <a:r>
              <a:rPr lang="en-US" dirty="0">
                <a:solidFill>
                  <a:schemeClr val="accent6">
                    <a:lumMod val="75000"/>
                  </a:schemeClr>
                </a:solidFill>
              </a:rPr>
              <a:t>d</a:t>
            </a:r>
          </a:p>
          <a:p>
            <a:r>
              <a:rPr lang="en-US" dirty="0">
                <a:solidFill>
                  <a:schemeClr val="accent6">
                    <a:lumMod val="75000"/>
                  </a:schemeClr>
                </a:solidFill>
              </a:rPr>
              <a:t>l a d </a:t>
            </a:r>
            <a:r>
              <a:rPr lang="en-US" dirty="0"/>
              <a:t>y</a:t>
            </a:r>
          </a:p>
          <a:p>
            <a:endParaRPr lang="en-US" dirty="0"/>
          </a:p>
        </p:txBody>
      </p:sp>
      <p:sp>
        <p:nvSpPr>
          <p:cNvPr id="9" name="Oval 8">
            <a:extLst>
              <a:ext uri="{FF2B5EF4-FFF2-40B4-BE49-F238E27FC236}">
                <a16:creationId xmlns:a16="http://schemas.microsoft.com/office/drawing/2014/main" id="{2F6B78FC-380A-4C4F-94C3-62374848F6F6}"/>
              </a:ext>
            </a:extLst>
          </p:cNvPr>
          <p:cNvSpPr/>
          <p:nvPr/>
        </p:nvSpPr>
        <p:spPr>
          <a:xfrm>
            <a:off x="3410736" y="3490042"/>
            <a:ext cx="951722" cy="8910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ball</a:t>
            </a:r>
          </a:p>
        </p:txBody>
      </p:sp>
      <p:sp>
        <p:nvSpPr>
          <p:cNvPr id="10" name="Oval 9">
            <a:extLst>
              <a:ext uri="{FF2B5EF4-FFF2-40B4-BE49-F238E27FC236}">
                <a16:creationId xmlns:a16="http://schemas.microsoft.com/office/drawing/2014/main" id="{7BFE0C0A-0C83-774B-8650-7A0C48312DC3}"/>
              </a:ext>
            </a:extLst>
          </p:cNvPr>
          <p:cNvSpPr/>
          <p:nvPr/>
        </p:nvSpPr>
        <p:spPr>
          <a:xfrm>
            <a:off x="4452313" y="3492066"/>
            <a:ext cx="951722" cy="8910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area</a:t>
            </a:r>
          </a:p>
        </p:txBody>
      </p:sp>
      <p:sp>
        <p:nvSpPr>
          <p:cNvPr id="11" name="Oval 10">
            <a:extLst>
              <a:ext uri="{FF2B5EF4-FFF2-40B4-BE49-F238E27FC236}">
                <a16:creationId xmlns:a16="http://schemas.microsoft.com/office/drawing/2014/main" id="{AFED037A-0A65-BD48-AEA9-D1D7A5A624AB}"/>
              </a:ext>
            </a:extLst>
          </p:cNvPr>
          <p:cNvSpPr/>
          <p:nvPr/>
        </p:nvSpPr>
        <p:spPr>
          <a:xfrm>
            <a:off x="5493890" y="3490042"/>
            <a:ext cx="951722" cy="8910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lead</a:t>
            </a:r>
          </a:p>
        </p:txBody>
      </p:sp>
      <p:sp>
        <p:nvSpPr>
          <p:cNvPr id="12" name="Oval 11">
            <a:extLst>
              <a:ext uri="{FF2B5EF4-FFF2-40B4-BE49-F238E27FC236}">
                <a16:creationId xmlns:a16="http://schemas.microsoft.com/office/drawing/2014/main" id="{2B3C0C15-7AFA-6F44-9651-4A114140A6ED}"/>
              </a:ext>
            </a:extLst>
          </p:cNvPr>
          <p:cNvSpPr/>
          <p:nvPr/>
        </p:nvSpPr>
        <p:spPr>
          <a:xfrm>
            <a:off x="6535467" y="3490042"/>
            <a:ext cx="951722" cy="89107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lady</a:t>
            </a:r>
          </a:p>
        </p:txBody>
      </p:sp>
      <p:sp>
        <p:nvSpPr>
          <p:cNvPr id="13" name="Oval 12">
            <a:extLst>
              <a:ext uri="{FF2B5EF4-FFF2-40B4-BE49-F238E27FC236}">
                <a16:creationId xmlns:a16="http://schemas.microsoft.com/office/drawing/2014/main" id="{331CC22B-DEB8-2E41-BB0B-DA5F2473E003}"/>
              </a:ext>
            </a:extLst>
          </p:cNvPr>
          <p:cNvSpPr/>
          <p:nvPr/>
        </p:nvSpPr>
        <p:spPr>
          <a:xfrm>
            <a:off x="4928174" y="2373577"/>
            <a:ext cx="1041577" cy="7907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74B1ED82-BB06-B649-8F89-8A81D9EDA72F}"/>
              </a:ext>
            </a:extLst>
          </p:cNvPr>
          <p:cNvCxnSpPr>
            <a:stCxn id="13" idx="3"/>
          </p:cNvCxnSpPr>
          <p:nvPr/>
        </p:nvCxnSpPr>
        <p:spPr>
          <a:xfrm flipH="1">
            <a:off x="4208106" y="3048509"/>
            <a:ext cx="872603" cy="441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B8A764B-E711-9A43-ACA9-42FDB8A10084}"/>
              </a:ext>
            </a:extLst>
          </p:cNvPr>
          <p:cNvCxnSpPr>
            <a:cxnSpLocks/>
          </p:cNvCxnSpPr>
          <p:nvPr/>
        </p:nvCxnSpPr>
        <p:spPr>
          <a:xfrm flipH="1">
            <a:off x="5053590" y="3200909"/>
            <a:ext cx="179520" cy="2568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CDA5863-030C-9D49-8736-8DAD7BBD2C37}"/>
              </a:ext>
            </a:extLst>
          </p:cNvPr>
          <p:cNvCxnSpPr>
            <a:cxnSpLocks/>
            <a:endCxn id="11" idx="0"/>
          </p:cNvCxnSpPr>
          <p:nvPr/>
        </p:nvCxnSpPr>
        <p:spPr>
          <a:xfrm>
            <a:off x="5718328" y="3164702"/>
            <a:ext cx="251423" cy="3253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748485F-0CDC-A847-A145-4FFFF729E73D}"/>
              </a:ext>
            </a:extLst>
          </p:cNvPr>
          <p:cNvCxnSpPr>
            <a:cxnSpLocks/>
          </p:cNvCxnSpPr>
          <p:nvPr/>
        </p:nvCxnSpPr>
        <p:spPr>
          <a:xfrm>
            <a:off x="6001185" y="2934604"/>
            <a:ext cx="757361" cy="523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C1AD8352-13CC-AE4A-A527-B1E7E1C9DF05}"/>
              </a:ext>
            </a:extLst>
          </p:cNvPr>
          <p:cNvSpPr/>
          <p:nvPr/>
        </p:nvSpPr>
        <p:spPr>
          <a:xfrm>
            <a:off x="2536989" y="4541463"/>
            <a:ext cx="951722" cy="6827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a</a:t>
            </a:r>
            <a:r>
              <a:rPr lang="en-US" dirty="0">
                <a:solidFill>
                  <a:schemeClr val="tx1"/>
                </a:solidFill>
              </a:rPr>
              <a:t>rea</a:t>
            </a:r>
          </a:p>
        </p:txBody>
      </p:sp>
      <p:sp>
        <p:nvSpPr>
          <p:cNvPr id="24" name="Oval 23">
            <a:extLst>
              <a:ext uri="{FF2B5EF4-FFF2-40B4-BE49-F238E27FC236}">
                <a16:creationId xmlns:a16="http://schemas.microsoft.com/office/drawing/2014/main" id="{8088C3FE-C72B-904C-A282-67BEFB192D51}"/>
              </a:ext>
            </a:extLst>
          </p:cNvPr>
          <p:cNvSpPr/>
          <p:nvPr/>
        </p:nvSpPr>
        <p:spPr>
          <a:xfrm>
            <a:off x="1885458" y="5394703"/>
            <a:ext cx="951722" cy="6827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le</a:t>
            </a:r>
            <a:r>
              <a:rPr lang="en-US" dirty="0">
                <a:solidFill>
                  <a:schemeClr val="tx1"/>
                </a:solidFill>
              </a:rPr>
              <a:t>ad</a:t>
            </a:r>
          </a:p>
        </p:txBody>
      </p:sp>
      <p:sp>
        <p:nvSpPr>
          <p:cNvPr id="25" name="Oval 24">
            <a:extLst>
              <a:ext uri="{FF2B5EF4-FFF2-40B4-BE49-F238E27FC236}">
                <a16:creationId xmlns:a16="http://schemas.microsoft.com/office/drawing/2014/main" id="{79181322-AA34-FE4A-81A0-F3A98BC93C11}"/>
              </a:ext>
            </a:extLst>
          </p:cNvPr>
          <p:cNvSpPr/>
          <p:nvPr/>
        </p:nvSpPr>
        <p:spPr>
          <a:xfrm>
            <a:off x="1070748" y="6175291"/>
            <a:ext cx="951722" cy="68270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75000"/>
                  </a:schemeClr>
                </a:solidFill>
              </a:rPr>
              <a:t>lad</a:t>
            </a:r>
            <a:r>
              <a:rPr lang="en-US" dirty="0">
                <a:solidFill>
                  <a:schemeClr val="tx1"/>
                </a:solidFill>
              </a:rPr>
              <a:t>y</a:t>
            </a:r>
          </a:p>
        </p:txBody>
      </p:sp>
      <p:cxnSp>
        <p:nvCxnSpPr>
          <p:cNvPr id="26" name="Straight Arrow Connector 25">
            <a:extLst>
              <a:ext uri="{FF2B5EF4-FFF2-40B4-BE49-F238E27FC236}">
                <a16:creationId xmlns:a16="http://schemas.microsoft.com/office/drawing/2014/main" id="{237EA03F-2E2D-9043-B51F-C67A15B67980}"/>
              </a:ext>
            </a:extLst>
          </p:cNvPr>
          <p:cNvCxnSpPr>
            <a:cxnSpLocks/>
          </p:cNvCxnSpPr>
          <p:nvPr/>
        </p:nvCxnSpPr>
        <p:spPr>
          <a:xfrm flipH="1">
            <a:off x="1586169" y="5905585"/>
            <a:ext cx="299289" cy="272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A90BEE2-B905-8D47-AA7F-B24E5F6DF36C}"/>
              </a:ext>
            </a:extLst>
          </p:cNvPr>
          <p:cNvCxnSpPr>
            <a:cxnSpLocks/>
          </p:cNvCxnSpPr>
          <p:nvPr/>
        </p:nvCxnSpPr>
        <p:spPr>
          <a:xfrm flipH="1">
            <a:off x="2316349" y="5105677"/>
            <a:ext cx="299289" cy="272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9E021836-ECAF-D341-8AF9-E4A27EA7687B}"/>
              </a:ext>
            </a:extLst>
          </p:cNvPr>
          <p:cNvCxnSpPr>
            <a:cxnSpLocks/>
          </p:cNvCxnSpPr>
          <p:nvPr/>
        </p:nvCxnSpPr>
        <p:spPr>
          <a:xfrm flipH="1">
            <a:off x="3170102" y="4251950"/>
            <a:ext cx="299289" cy="272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BB625C1-2456-1642-93CB-6800B20EEA6F}"/>
              </a:ext>
            </a:extLst>
          </p:cNvPr>
          <p:cNvSpPr txBox="1"/>
          <p:nvPr/>
        </p:nvSpPr>
        <p:spPr>
          <a:xfrm>
            <a:off x="1176709" y="2898183"/>
            <a:ext cx="2366545" cy="2862322"/>
          </a:xfrm>
          <a:prstGeom prst="rect">
            <a:avLst/>
          </a:prstGeom>
          <a:noFill/>
        </p:spPr>
        <p:txBody>
          <a:bodyPr wrap="none" rtlCol="0">
            <a:spAutoFit/>
          </a:bodyPr>
          <a:lstStyle/>
          <a:p>
            <a:r>
              <a:rPr lang="en-US" dirty="0"/>
              <a:t>“”: ball, area, lead, lady</a:t>
            </a:r>
          </a:p>
          <a:p>
            <a:r>
              <a:rPr lang="en-US" dirty="0"/>
              <a:t>‘b’: ball</a:t>
            </a:r>
          </a:p>
          <a:p>
            <a:r>
              <a:rPr lang="en-US" dirty="0"/>
              <a:t>’ba’: ball</a:t>
            </a:r>
          </a:p>
          <a:p>
            <a:r>
              <a:rPr lang="en-US" dirty="0"/>
              <a:t>‘</a:t>
            </a:r>
            <a:r>
              <a:rPr lang="en-US" dirty="0" err="1"/>
              <a:t>bal</a:t>
            </a:r>
            <a:r>
              <a:rPr lang="en-US" dirty="0"/>
              <a:t>’: ball</a:t>
            </a:r>
          </a:p>
          <a:p>
            <a:r>
              <a:rPr lang="en-US" dirty="0"/>
              <a:t>‘</a:t>
            </a:r>
            <a:r>
              <a:rPr lang="en-US" dirty="0" err="1"/>
              <a:t>ball’:ball</a:t>
            </a:r>
            <a:endParaRPr lang="en-US" dirty="0"/>
          </a:p>
          <a:p>
            <a:r>
              <a:rPr lang="en-US" dirty="0"/>
              <a:t>’a’: area</a:t>
            </a:r>
          </a:p>
          <a:p>
            <a:endParaRPr lang="en-US" dirty="0"/>
          </a:p>
          <a:p>
            <a:endParaRPr lang="en-US" dirty="0"/>
          </a:p>
          <a:p>
            <a:r>
              <a:rPr lang="en-US" dirty="0"/>
              <a:t>‘</a:t>
            </a:r>
            <a:r>
              <a:rPr lang="en-US" dirty="0" err="1"/>
              <a:t>L’:lead</a:t>
            </a:r>
            <a:r>
              <a:rPr lang="en-US" dirty="0"/>
              <a:t>, lady</a:t>
            </a:r>
          </a:p>
          <a:p>
            <a:r>
              <a:rPr lang="en-US" dirty="0"/>
              <a:t> ‘</a:t>
            </a:r>
            <a:r>
              <a:rPr lang="en-US" dirty="0" err="1"/>
              <a:t>le’:lead</a:t>
            </a:r>
            <a:endParaRPr lang="en-US" dirty="0"/>
          </a:p>
        </p:txBody>
      </p:sp>
      <p:sp>
        <p:nvSpPr>
          <p:cNvPr id="6" name="TextBox 5">
            <a:extLst>
              <a:ext uri="{FF2B5EF4-FFF2-40B4-BE49-F238E27FC236}">
                <a16:creationId xmlns:a16="http://schemas.microsoft.com/office/drawing/2014/main" id="{23FC8BD7-E108-BD48-BD4B-790F7BAA2C2D}"/>
              </a:ext>
            </a:extLst>
          </p:cNvPr>
          <p:cNvSpPr txBox="1"/>
          <p:nvPr/>
        </p:nvSpPr>
        <p:spPr>
          <a:xfrm>
            <a:off x="3222802" y="5259300"/>
            <a:ext cx="4362466" cy="369332"/>
          </a:xfrm>
          <a:prstGeom prst="rect">
            <a:avLst/>
          </a:prstGeom>
          <a:noFill/>
        </p:spPr>
        <p:txBody>
          <a:bodyPr wrap="square" rtlCol="0">
            <a:spAutoFit/>
          </a:bodyPr>
          <a:lstStyle/>
          <a:p>
            <a:r>
              <a:rPr lang="en-US" dirty="0"/>
              <a:t>D[ball]. Hash= B * 31^3 + a*31^2 + l*31 + l</a:t>
            </a:r>
          </a:p>
        </p:txBody>
      </p:sp>
    </p:spTree>
    <p:extLst>
      <p:ext uri="{BB962C8B-B14F-4D97-AF65-F5344CB8AC3E}">
        <p14:creationId xmlns:p14="http://schemas.microsoft.com/office/powerpoint/2010/main" val="2379195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148C6-447D-2644-9299-FD9970E29E52}"/>
              </a:ext>
            </a:extLst>
          </p:cNvPr>
          <p:cNvSpPr>
            <a:spLocks noGrp="1"/>
          </p:cNvSpPr>
          <p:nvPr>
            <p:ph type="title"/>
          </p:nvPr>
        </p:nvSpPr>
        <p:spPr/>
        <p:txBody>
          <a:bodyPr/>
          <a:lstStyle/>
          <a:p>
            <a:r>
              <a:rPr lang="en-US" dirty="0"/>
              <a:t>Word</a:t>
            </a:r>
            <a:r>
              <a:rPr lang="zh-CN" altLang="en-US" dirty="0"/>
              <a:t> </a:t>
            </a:r>
            <a:r>
              <a:rPr lang="en-US" altLang="zh-CN" dirty="0"/>
              <a:t>pattern</a:t>
            </a:r>
            <a:r>
              <a:rPr lang="zh-CN" altLang="en-US" dirty="0"/>
              <a:t> </a:t>
            </a:r>
            <a:r>
              <a:rPr lang="en-US" altLang="zh-CN" dirty="0"/>
              <a:t>(hash map)</a:t>
            </a:r>
            <a:endParaRPr lang="en-US" dirty="0"/>
          </a:p>
        </p:txBody>
      </p:sp>
      <p:sp>
        <p:nvSpPr>
          <p:cNvPr id="3" name="Content Placeholder 2">
            <a:extLst>
              <a:ext uri="{FF2B5EF4-FFF2-40B4-BE49-F238E27FC236}">
                <a16:creationId xmlns:a16="http://schemas.microsoft.com/office/drawing/2014/main" id="{1FE52C03-FCBA-0948-B8FD-0AB3229CCF30}"/>
              </a:ext>
            </a:extLst>
          </p:cNvPr>
          <p:cNvSpPr>
            <a:spLocks noGrp="1"/>
          </p:cNvSpPr>
          <p:nvPr>
            <p:ph idx="1"/>
          </p:nvPr>
        </p:nvSpPr>
        <p:spPr>
          <a:xfrm>
            <a:off x="838200" y="1512117"/>
            <a:ext cx="10515600" cy="1325563"/>
          </a:xfrm>
        </p:spPr>
        <p:txBody>
          <a:bodyPr/>
          <a:lstStyle/>
          <a:p>
            <a:r>
              <a:rPr lang="en-US" dirty="0"/>
              <a:t>Given a pattern and a string str, find if str follows the same pattern.</a:t>
            </a:r>
            <a:br>
              <a:rPr lang="en-US" dirty="0"/>
            </a:br>
            <a:r>
              <a:rPr lang="en-US" dirty="0"/>
              <a:t>Here </a:t>
            </a:r>
            <a:r>
              <a:rPr lang="en-US" b="1" dirty="0"/>
              <a:t>follow</a:t>
            </a:r>
            <a:r>
              <a:rPr lang="en-US" dirty="0"/>
              <a:t> means a full match, such that there is a bijection between a letter in pattern and a </a:t>
            </a:r>
            <a:r>
              <a:rPr lang="en-US" b="1" dirty="0"/>
              <a:t>non-empty</a:t>
            </a:r>
            <a:r>
              <a:rPr lang="en-US" dirty="0"/>
              <a:t> word in str.</a:t>
            </a:r>
          </a:p>
        </p:txBody>
      </p:sp>
      <p:pic>
        <p:nvPicPr>
          <p:cNvPr id="4" name="Picture 3">
            <a:extLst>
              <a:ext uri="{FF2B5EF4-FFF2-40B4-BE49-F238E27FC236}">
                <a16:creationId xmlns:a16="http://schemas.microsoft.com/office/drawing/2014/main" id="{9810199A-914E-E347-97D9-F3EF9CF5DF1A}"/>
              </a:ext>
            </a:extLst>
          </p:cNvPr>
          <p:cNvPicPr>
            <a:picLocks noChangeAspect="1"/>
          </p:cNvPicPr>
          <p:nvPr/>
        </p:nvPicPr>
        <p:blipFill>
          <a:blip r:embed="rId2"/>
          <a:stretch>
            <a:fillRect/>
          </a:stretch>
        </p:blipFill>
        <p:spPr>
          <a:xfrm>
            <a:off x="929951" y="3271235"/>
            <a:ext cx="4575110" cy="3221640"/>
          </a:xfrm>
          <a:prstGeom prst="rect">
            <a:avLst/>
          </a:prstGeom>
        </p:spPr>
      </p:pic>
      <p:pic>
        <p:nvPicPr>
          <p:cNvPr id="5" name="Picture 4">
            <a:extLst>
              <a:ext uri="{FF2B5EF4-FFF2-40B4-BE49-F238E27FC236}">
                <a16:creationId xmlns:a16="http://schemas.microsoft.com/office/drawing/2014/main" id="{51A2B6E6-0074-4749-8CBB-693D8D6D18D4}"/>
              </a:ext>
            </a:extLst>
          </p:cNvPr>
          <p:cNvPicPr>
            <a:picLocks noChangeAspect="1"/>
          </p:cNvPicPr>
          <p:nvPr/>
        </p:nvPicPr>
        <p:blipFill>
          <a:blip r:embed="rId3"/>
          <a:stretch>
            <a:fillRect/>
          </a:stretch>
        </p:blipFill>
        <p:spPr>
          <a:xfrm>
            <a:off x="6969604" y="3271235"/>
            <a:ext cx="4642084" cy="3127699"/>
          </a:xfrm>
          <a:prstGeom prst="rect">
            <a:avLst/>
          </a:prstGeom>
        </p:spPr>
      </p:pic>
      <p:sp>
        <p:nvSpPr>
          <p:cNvPr id="7" name="TextBox 6">
            <a:extLst>
              <a:ext uri="{FF2B5EF4-FFF2-40B4-BE49-F238E27FC236}">
                <a16:creationId xmlns:a16="http://schemas.microsoft.com/office/drawing/2014/main" id="{971B4E43-EB56-CB4C-B5FC-C1FAD1651F61}"/>
              </a:ext>
            </a:extLst>
          </p:cNvPr>
          <p:cNvSpPr txBox="1"/>
          <p:nvPr/>
        </p:nvSpPr>
        <p:spPr>
          <a:xfrm>
            <a:off x="2865120" y="3086569"/>
            <a:ext cx="3161211" cy="369332"/>
          </a:xfrm>
          <a:prstGeom prst="rect">
            <a:avLst/>
          </a:prstGeom>
          <a:noFill/>
        </p:spPr>
        <p:txBody>
          <a:bodyPr wrap="square" rtlCol="0">
            <a:spAutoFit/>
          </a:bodyPr>
          <a:lstStyle/>
          <a:p>
            <a:r>
              <a:rPr lang="zh-CN" altLang="en-US" dirty="0"/>
              <a:t>建立双向</a:t>
            </a:r>
            <a:r>
              <a:rPr lang="en-US" altLang="zh-CN" dirty="0" err="1"/>
              <a:t>hashmap</a:t>
            </a:r>
            <a:r>
              <a:rPr lang="zh-CN" altLang="en-US" dirty="0"/>
              <a:t>，</a:t>
            </a:r>
            <a:endParaRPr lang="en-US" dirty="0"/>
          </a:p>
        </p:txBody>
      </p:sp>
    </p:spTree>
    <p:extLst>
      <p:ext uri="{BB962C8B-B14F-4D97-AF65-F5344CB8AC3E}">
        <p14:creationId xmlns:p14="http://schemas.microsoft.com/office/powerpoint/2010/main" val="3308491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011AC-E8AC-1B42-AF64-850EECB693FC}"/>
              </a:ext>
            </a:extLst>
          </p:cNvPr>
          <p:cNvSpPr>
            <a:spLocks noGrp="1"/>
          </p:cNvSpPr>
          <p:nvPr>
            <p:ph type="title"/>
          </p:nvPr>
        </p:nvSpPr>
        <p:spPr/>
        <p:txBody>
          <a:bodyPr/>
          <a:lstStyle/>
          <a:p>
            <a:r>
              <a:rPr lang="en-US" dirty="0"/>
              <a:t>Word Pattern II (DFS)</a:t>
            </a:r>
          </a:p>
        </p:txBody>
      </p:sp>
      <p:sp>
        <p:nvSpPr>
          <p:cNvPr id="3" name="Content Placeholder 2">
            <a:extLst>
              <a:ext uri="{FF2B5EF4-FFF2-40B4-BE49-F238E27FC236}">
                <a16:creationId xmlns:a16="http://schemas.microsoft.com/office/drawing/2014/main" id="{0915F106-44FA-104B-9B12-9121CB017DE1}"/>
              </a:ext>
            </a:extLst>
          </p:cNvPr>
          <p:cNvSpPr>
            <a:spLocks noGrp="1"/>
          </p:cNvSpPr>
          <p:nvPr>
            <p:ph idx="1"/>
          </p:nvPr>
        </p:nvSpPr>
        <p:spPr>
          <a:xfrm>
            <a:off x="838200" y="1690688"/>
            <a:ext cx="10515600" cy="488367"/>
          </a:xfrm>
        </p:spPr>
        <p:txBody>
          <a:bodyPr/>
          <a:lstStyle/>
          <a:p>
            <a:r>
              <a:rPr lang="en-US" dirty="0"/>
              <a:t>Given a pattern and a string str, find if str follows the same pattern.</a:t>
            </a:r>
          </a:p>
        </p:txBody>
      </p:sp>
      <p:pic>
        <p:nvPicPr>
          <p:cNvPr id="4" name="Picture 3">
            <a:extLst>
              <a:ext uri="{FF2B5EF4-FFF2-40B4-BE49-F238E27FC236}">
                <a16:creationId xmlns:a16="http://schemas.microsoft.com/office/drawing/2014/main" id="{6002CEBE-1445-BA48-91B8-59938A001405}"/>
              </a:ext>
            </a:extLst>
          </p:cNvPr>
          <p:cNvPicPr>
            <a:picLocks noChangeAspect="1"/>
          </p:cNvPicPr>
          <p:nvPr/>
        </p:nvPicPr>
        <p:blipFill>
          <a:blip r:embed="rId2"/>
          <a:stretch>
            <a:fillRect/>
          </a:stretch>
        </p:blipFill>
        <p:spPr>
          <a:xfrm>
            <a:off x="1021444" y="2328830"/>
            <a:ext cx="2633603" cy="4164045"/>
          </a:xfrm>
          <a:prstGeom prst="rect">
            <a:avLst/>
          </a:prstGeom>
        </p:spPr>
      </p:pic>
      <p:pic>
        <p:nvPicPr>
          <p:cNvPr id="5" name="Picture 4">
            <a:extLst>
              <a:ext uri="{FF2B5EF4-FFF2-40B4-BE49-F238E27FC236}">
                <a16:creationId xmlns:a16="http://schemas.microsoft.com/office/drawing/2014/main" id="{E865BDAD-2AC7-8E4E-9894-0B817581AFCB}"/>
              </a:ext>
            </a:extLst>
          </p:cNvPr>
          <p:cNvPicPr>
            <a:picLocks noChangeAspect="1"/>
          </p:cNvPicPr>
          <p:nvPr/>
        </p:nvPicPr>
        <p:blipFill>
          <a:blip r:embed="rId3"/>
          <a:stretch>
            <a:fillRect/>
          </a:stretch>
        </p:blipFill>
        <p:spPr>
          <a:xfrm>
            <a:off x="5525249" y="2772846"/>
            <a:ext cx="5645307" cy="3720029"/>
          </a:xfrm>
          <a:prstGeom prst="rect">
            <a:avLst/>
          </a:prstGeom>
        </p:spPr>
      </p:pic>
      <p:sp>
        <p:nvSpPr>
          <p:cNvPr id="6" name="Rectangle 5">
            <a:extLst>
              <a:ext uri="{FF2B5EF4-FFF2-40B4-BE49-F238E27FC236}">
                <a16:creationId xmlns:a16="http://schemas.microsoft.com/office/drawing/2014/main" id="{08705D79-1250-774F-9D03-2314A17B148E}"/>
              </a:ext>
            </a:extLst>
          </p:cNvPr>
          <p:cNvSpPr/>
          <p:nvPr/>
        </p:nvSpPr>
        <p:spPr>
          <a:xfrm>
            <a:off x="2196738" y="2099813"/>
            <a:ext cx="4921475" cy="369332"/>
          </a:xfrm>
          <a:prstGeom prst="rect">
            <a:avLst/>
          </a:prstGeom>
        </p:spPr>
        <p:txBody>
          <a:bodyPr wrap="none">
            <a:spAutoFit/>
          </a:bodyPr>
          <a:lstStyle/>
          <a:p>
            <a:r>
              <a:rPr lang="zh-CN" altLang="en-US" dirty="0"/>
              <a:t>解题思路：走一步，枚举所有可能切割点，</a:t>
            </a:r>
            <a:r>
              <a:rPr lang="en-US" altLang="zh-CN" dirty="0"/>
              <a:t>DFS</a:t>
            </a:r>
            <a:endParaRPr lang="en-US" dirty="0"/>
          </a:p>
        </p:txBody>
      </p:sp>
    </p:spTree>
    <p:extLst>
      <p:ext uri="{BB962C8B-B14F-4D97-AF65-F5344CB8AC3E}">
        <p14:creationId xmlns:p14="http://schemas.microsoft.com/office/powerpoint/2010/main" val="1199362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9890C-A6AE-E24C-A0E8-05A7AA3A9ACA}"/>
              </a:ext>
            </a:extLst>
          </p:cNvPr>
          <p:cNvSpPr>
            <a:spLocks noGrp="1"/>
          </p:cNvSpPr>
          <p:nvPr>
            <p:ph type="title"/>
          </p:nvPr>
        </p:nvSpPr>
        <p:spPr/>
        <p:txBody>
          <a:bodyPr/>
          <a:lstStyle/>
          <a:p>
            <a:r>
              <a:rPr lang="zh-CN" altLang="en-US" dirty="0"/>
              <a:t>总结</a:t>
            </a:r>
            <a:endParaRPr lang="en-US" dirty="0"/>
          </a:p>
        </p:txBody>
      </p:sp>
      <p:sp>
        <p:nvSpPr>
          <p:cNvPr id="3" name="Content Placeholder 2">
            <a:extLst>
              <a:ext uri="{FF2B5EF4-FFF2-40B4-BE49-F238E27FC236}">
                <a16:creationId xmlns:a16="http://schemas.microsoft.com/office/drawing/2014/main" id="{9683A36C-8862-9041-AABA-6A66C10A329E}"/>
              </a:ext>
            </a:extLst>
          </p:cNvPr>
          <p:cNvSpPr>
            <a:spLocks noGrp="1"/>
          </p:cNvSpPr>
          <p:nvPr>
            <p:ph idx="1"/>
          </p:nvPr>
        </p:nvSpPr>
        <p:spPr/>
        <p:txBody>
          <a:bodyPr>
            <a:normAutofit/>
          </a:bodyPr>
          <a:lstStyle/>
          <a:p>
            <a:r>
              <a:rPr lang="zh-CN" altLang="en-US" dirty="0"/>
              <a:t>求单词变化最短距离问题： </a:t>
            </a:r>
            <a:r>
              <a:rPr lang="en-US" altLang="zh-CN" dirty="0"/>
              <a:t>BFS</a:t>
            </a:r>
            <a:r>
              <a:rPr lang="zh-CN" altLang="en-US" dirty="0"/>
              <a:t>， 关键是找</a:t>
            </a:r>
            <a:r>
              <a:rPr lang="en-US" altLang="zh-CN" dirty="0"/>
              <a:t>neighbor</a:t>
            </a:r>
          </a:p>
          <a:p>
            <a:r>
              <a:rPr lang="zh-CN" altLang="en-US" dirty="0"/>
              <a:t>字母搜索问题，每次拿一个字符出来，搜索上下左右四个方向</a:t>
            </a:r>
            <a:endParaRPr lang="en-US" altLang="zh-CN" dirty="0"/>
          </a:p>
          <a:p>
            <a:r>
              <a:rPr lang="zh-CN" altLang="en-US" dirty="0"/>
              <a:t>切割字符串，走一步，枚举所有可能切割字符串的位置，找的</a:t>
            </a:r>
            <a:r>
              <a:rPr lang="en-US" altLang="zh-CN" dirty="0"/>
              <a:t>valid</a:t>
            </a:r>
            <a:r>
              <a:rPr lang="zh-CN" altLang="en-US" dirty="0"/>
              <a:t>的切割，进行下一步</a:t>
            </a:r>
            <a:r>
              <a:rPr lang="en-US" altLang="zh-CN" dirty="0"/>
              <a:t>DFS</a:t>
            </a:r>
            <a:r>
              <a:rPr lang="zh-CN" altLang="en-US" dirty="0"/>
              <a:t>搜索</a:t>
            </a:r>
            <a:endParaRPr lang="en-US" altLang="zh-CN" dirty="0"/>
          </a:p>
          <a:p>
            <a:endParaRPr lang="en-US" altLang="zh-CN" dirty="0"/>
          </a:p>
          <a:p>
            <a:r>
              <a:rPr lang="zh-CN" altLang="en-US" dirty="0"/>
              <a:t>加</a:t>
            </a:r>
            <a:r>
              <a:rPr lang="en-US" dirty="0"/>
              <a:t>Memo</a:t>
            </a:r>
            <a:r>
              <a:rPr lang="zh-CN" altLang="en-US" dirty="0"/>
              <a:t>，以单词或者</a:t>
            </a:r>
            <a:r>
              <a:rPr lang="en-US" altLang="zh-CN" dirty="0"/>
              <a:t>string</a:t>
            </a:r>
            <a:r>
              <a:rPr lang="zh-CN" altLang="en-US" dirty="0"/>
              <a:t>作为</a:t>
            </a:r>
            <a:r>
              <a:rPr lang="en-US" altLang="zh-CN" dirty="0"/>
              <a:t>key</a:t>
            </a:r>
            <a:r>
              <a:rPr lang="zh-CN" altLang="en-US" dirty="0"/>
              <a:t>，也可以用切割位置</a:t>
            </a:r>
            <a:r>
              <a:rPr lang="en-US" altLang="zh-CN" dirty="0"/>
              <a:t>index</a:t>
            </a:r>
            <a:r>
              <a:rPr lang="zh-CN" altLang="en-US" dirty="0"/>
              <a:t>作为</a:t>
            </a:r>
            <a:r>
              <a:rPr lang="en-US" altLang="zh-CN" dirty="0"/>
              <a:t>key</a:t>
            </a:r>
          </a:p>
          <a:p>
            <a:r>
              <a:rPr lang="en-US" altLang="zh-CN" dirty="0" err="1"/>
              <a:t>Trie</a:t>
            </a:r>
            <a:r>
              <a:rPr lang="zh-CN" altLang="en-US" dirty="0"/>
              <a:t> 和 </a:t>
            </a:r>
            <a:r>
              <a:rPr lang="en-US" altLang="zh-CN" dirty="0"/>
              <a:t>prefix</a:t>
            </a:r>
            <a:r>
              <a:rPr lang="zh-CN" altLang="en-US" dirty="0"/>
              <a:t> </a:t>
            </a:r>
            <a:r>
              <a:rPr lang="en-US" altLang="zh-CN" dirty="0" err="1"/>
              <a:t>hashset</a:t>
            </a:r>
            <a:r>
              <a:rPr lang="en-US" altLang="zh-CN" dirty="0"/>
              <a:t>/</a:t>
            </a:r>
            <a:r>
              <a:rPr lang="en-US" altLang="zh-CN" dirty="0" err="1"/>
              <a:t>hashmap</a:t>
            </a:r>
            <a:r>
              <a:rPr lang="en-US" altLang="zh-CN" dirty="0"/>
              <a:t> </a:t>
            </a:r>
            <a:r>
              <a:rPr lang="zh-CN" altLang="en-US" dirty="0"/>
              <a:t>可以用来处理需要查询许多单词或者单词有</a:t>
            </a:r>
            <a:r>
              <a:rPr lang="en-US" altLang="zh-CN" dirty="0"/>
              <a:t>overlap</a:t>
            </a:r>
            <a:r>
              <a:rPr lang="zh-CN" altLang="en-US" dirty="0"/>
              <a:t>很多的情况 </a:t>
            </a:r>
            <a:endParaRPr lang="en-US" altLang="zh-CN" dirty="0"/>
          </a:p>
          <a:p>
            <a:endParaRPr lang="en-US" dirty="0"/>
          </a:p>
        </p:txBody>
      </p:sp>
    </p:spTree>
    <p:extLst>
      <p:ext uri="{BB962C8B-B14F-4D97-AF65-F5344CB8AC3E}">
        <p14:creationId xmlns:p14="http://schemas.microsoft.com/office/powerpoint/2010/main" val="1384657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9272D-8966-6246-A7B3-6FA1A22085F5}"/>
              </a:ext>
            </a:extLst>
          </p:cNvPr>
          <p:cNvSpPr>
            <a:spLocks noGrp="1"/>
          </p:cNvSpPr>
          <p:nvPr>
            <p:ph type="title"/>
          </p:nvPr>
        </p:nvSpPr>
        <p:spPr/>
        <p:txBody>
          <a:bodyPr/>
          <a:lstStyle/>
          <a:p>
            <a:r>
              <a:rPr lang="zh-CN" altLang="en-US" dirty="0"/>
              <a:t>相关题目</a:t>
            </a:r>
            <a:endParaRPr lang="en-US" dirty="0"/>
          </a:p>
        </p:txBody>
      </p:sp>
      <p:sp>
        <p:nvSpPr>
          <p:cNvPr id="3" name="Content Placeholder 2">
            <a:extLst>
              <a:ext uri="{FF2B5EF4-FFF2-40B4-BE49-F238E27FC236}">
                <a16:creationId xmlns:a16="http://schemas.microsoft.com/office/drawing/2014/main" id="{53E77185-A2AB-D24F-9FA0-F2CC0AD3443C}"/>
              </a:ext>
            </a:extLst>
          </p:cNvPr>
          <p:cNvSpPr>
            <a:spLocks noGrp="1"/>
          </p:cNvSpPr>
          <p:nvPr>
            <p:ph idx="1"/>
          </p:nvPr>
        </p:nvSpPr>
        <p:spPr/>
        <p:txBody>
          <a:bodyPr/>
          <a:lstStyle/>
          <a:p>
            <a:r>
              <a:rPr lang="zh-CN" altLang="en-US" dirty="0"/>
              <a:t>网格搜索最长连续上升序列 （</a:t>
            </a:r>
            <a:r>
              <a:rPr lang="en-US" altLang="zh-CN" dirty="0"/>
              <a:t>DFS</a:t>
            </a:r>
            <a:r>
              <a:rPr lang="zh-CN" altLang="en-US" dirty="0"/>
              <a:t>）</a:t>
            </a:r>
            <a:endParaRPr lang="en-US" altLang="zh-CN" dirty="0"/>
          </a:p>
          <a:p>
            <a:pPr lvl="1"/>
            <a:r>
              <a:rPr lang="zh-CN" altLang="en-US" dirty="0"/>
              <a:t>套路：每一步考虑搜索上下左右四个方向</a:t>
            </a:r>
            <a:endParaRPr lang="en-US" altLang="zh-CN" dirty="0"/>
          </a:p>
          <a:p>
            <a:r>
              <a:rPr lang="zh-CN" altLang="en-US" dirty="0"/>
              <a:t>字符串</a:t>
            </a:r>
            <a:r>
              <a:rPr lang="en-US" altLang="zh-CN" dirty="0"/>
              <a:t>palindrome</a:t>
            </a:r>
            <a:r>
              <a:rPr lang="zh-CN" altLang="en-US" dirty="0"/>
              <a:t> </a:t>
            </a:r>
            <a:r>
              <a:rPr lang="en-US" altLang="zh-CN" dirty="0"/>
              <a:t>partition</a:t>
            </a:r>
            <a:r>
              <a:rPr lang="zh-CN" altLang="en-US" dirty="0"/>
              <a:t>，</a:t>
            </a:r>
            <a:r>
              <a:rPr lang="en-US" altLang="zh-CN" dirty="0"/>
              <a:t>palindrome</a:t>
            </a:r>
            <a:r>
              <a:rPr lang="zh-CN" altLang="en-US" dirty="0"/>
              <a:t> </a:t>
            </a:r>
            <a:r>
              <a:rPr lang="en-US" altLang="zh-CN" dirty="0"/>
              <a:t>pairs</a:t>
            </a:r>
          </a:p>
          <a:p>
            <a:pPr lvl="1"/>
            <a:r>
              <a:rPr lang="zh-CN" altLang="en-US" dirty="0"/>
              <a:t>套路：分割字符串，枚举所有的分割位置</a:t>
            </a:r>
            <a:endParaRPr lang="en-US" altLang="zh-CN" dirty="0"/>
          </a:p>
          <a:p>
            <a:endParaRPr lang="en-US" dirty="0"/>
          </a:p>
        </p:txBody>
      </p:sp>
    </p:spTree>
    <p:extLst>
      <p:ext uri="{BB962C8B-B14F-4D97-AF65-F5344CB8AC3E}">
        <p14:creationId xmlns:p14="http://schemas.microsoft.com/office/powerpoint/2010/main" val="7541429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11CDA-7BD0-514A-B4BF-6BA702D488CF}"/>
              </a:ext>
            </a:extLst>
          </p:cNvPr>
          <p:cNvSpPr>
            <a:spLocks noGrp="1"/>
          </p:cNvSpPr>
          <p:nvPr>
            <p:ph type="title"/>
          </p:nvPr>
        </p:nvSpPr>
        <p:spPr/>
        <p:txBody>
          <a:bodyPr/>
          <a:lstStyle/>
          <a:p>
            <a:r>
              <a:rPr lang="en-US" dirty="0"/>
              <a:t>Longest</a:t>
            </a:r>
            <a:r>
              <a:rPr lang="zh-CN" altLang="en-US" dirty="0"/>
              <a:t> </a:t>
            </a:r>
            <a:r>
              <a:rPr lang="en-US" altLang="zh-CN" dirty="0"/>
              <a:t>continuous increasing</a:t>
            </a:r>
            <a:r>
              <a:rPr lang="zh-CN" altLang="en-US" dirty="0"/>
              <a:t> </a:t>
            </a:r>
            <a:r>
              <a:rPr lang="en-US" altLang="zh-CN" dirty="0"/>
              <a:t>subsequence</a:t>
            </a:r>
            <a:r>
              <a:rPr lang="zh-CN" altLang="en-US" dirty="0"/>
              <a:t> （滑雪题，网格搜索）</a:t>
            </a:r>
            <a:endParaRPr lang="en-US" dirty="0"/>
          </a:p>
        </p:txBody>
      </p:sp>
      <p:sp>
        <p:nvSpPr>
          <p:cNvPr id="3" name="Content Placeholder 2">
            <a:extLst>
              <a:ext uri="{FF2B5EF4-FFF2-40B4-BE49-F238E27FC236}">
                <a16:creationId xmlns:a16="http://schemas.microsoft.com/office/drawing/2014/main" id="{43845BFE-E4D4-B243-AE65-8519069E9784}"/>
              </a:ext>
            </a:extLst>
          </p:cNvPr>
          <p:cNvSpPr>
            <a:spLocks noGrp="1"/>
          </p:cNvSpPr>
          <p:nvPr>
            <p:ph idx="1"/>
          </p:nvPr>
        </p:nvSpPr>
        <p:spPr>
          <a:xfrm>
            <a:off x="838200" y="1605697"/>
            <a:ext cx="10515600" cy="4887178"/>
          </a:xfrm>
        </p:spPr>
        <p:txBody>
          <a:bodyPr>
            <a:normAutofit/>
          </a:bodyPr>
          <a:lstStyle/>
          <a:p>
            <a:r>
              <a:rPr lang="en-US" dirty="0"/>
              <a:t>Given an integer matrix. Find the longest increasing continuous subsequence in this matrix and return the length of it.</a:t>
            </a:r>
          </a:p>
          <a:p>
            <a:r>
              <a:rPr lang="en-US" dirty="0"/>
              <a:t>The longest increasing continuous subsequence here can start at any position and go up/down/left/right.</a:t>
            </a:r>
          </a:p>
          <a:p>
            <a:r>
              <a:rPr lang="en-US" b="1" dirty="0"/>
              <a:t>Example 1:</a:t>
            </a:r>
            <a:endParaRPr lang="en-US" dirty="0"/>
          </a:p>
        </p:txBody>
      </p:sp>
      <p:pic>
        <p:nvPicPr>
          <p:cNvPr id="4" name="Picture 3">
            <a:extLst>
              <a:ext uri="{FF2B5EF4-FFF2-40B4-BE49-F238E27FC236}">
                <a16:creationId xmlns:a16="http://schemas.microsoft.com/office/drawing/2014/main" id="{1046899C-A7E2-4F42-86B9-4E40F578326C}"/>
              </a:ext>
            </a:extLst>
          </p:cNvPr>
          <p:cNvPicPr>
            <a:picLocks noChangeAspect="1"/>
          </p:cNvPicPr>
          <p:nvPr/>
        </p:nvPicPr>
        <p:blipFill>
          <a:blip r:embed="rId2"/>
          <a:stretch>
            <a:fillRect/>
          </a:stretch>
        </p:blipFill>
        <p:spPr>
          <a:xfrm>
            <a:off x="3151004" y="3429000"/>
            <a:ext cx="2501900" cy="2425700"/>
          </a:xfrm>
          <a:prstGeom prst="rect">
            <a:avLst/>
          </a:prstGeom>
        </p:spPr>
      </p:pic>
      <p:sp>
        <p:nvSpPr>
          <p:cNvPr id="5" name="Rectangle 4">
            <a:extLst>
              <a:ext uri="{FF2B5EF4-FFF2-40B4-BE49-F238E27FC236}">
                <a16:creationId xmlns:a16="http://schemas.microsoft.com/office/drawing/2014/main" id="{85925661-2606-2B43-8C36-5491C4ED5289}"/>
              </a:ext>
            </a:extLst>
          </p:cNvPr>
          <p:cNvSpPr/>
          <p:nvPr/>
        </p:nvSpPr>
        <p:spPr>
          <a:xfrm>
            <a:off x="1117332" y="5965635"/>
            <a:ext cx="7795661" cy="646331"/>
          </a:xfrm>
          <a:prstGeom prst="rect">
            <a:avLst/>
          </a:prstGeom>
        </p:spPr>
        <p:txBody>
          <a:bodyPr wrap="square">
            <a:spAutoFit/>
          </a:bodyPr>
          <a:lstStyle/>
          <a:p>
            <a:r>
              <a:rPr lang="en-US" dirty="0"/>
              <a:t>Explanation: 1 -&gt; 2 -&gt; 3 -&gt; 4 -&gt; 5 -&gt; ... -&gt; 25 (Spiral from outside to inside.)</a:t>
            </a:r>
            <a:endParaRPr lang="en-US" altLang="zh-CN" dirty="0"/>
          </a:p>
          <a:p>
            <a:r>
              <a:rPr lang="zh-CN" altLang="en-US" dirty="0"/>
              <a:t>网格搜索类</a:t>
            </a:r>
            <a:endParaRPr lang="en-US" dirty="0"/>
          </a:p>
        </p:txBody>
      </p:sp>
    </p:spTree>
    <p:extLst>
      <p:ext uri="{BB962C8B-B14F-4D97-AF65-F5344CB8AC3E}">
        <p14:creationId xmlns:p14="http://schemas.microsoft.com/office/powerpoint/2010/main" val="1903613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CBC2-CCF5-354E-BDFA-A74F6C3BB5FC}"/>
              </a:ext>
            </a:extLst>
          </p:cNvPr>
          <p:cNvSpPr>
            <a:spLocks noGrp="1"/>
          </p:cNvSpPr>
          <p:nvPr>
            <p:ph type="title"/>
          </p:nvPr>
        </p:nvSpPr>
        <p:spPr/>
        <p:txBody>
          <a:bodyPr/>
          <a:lstStyle/>
          <a:p>
            <a:r>
              <a:rPr lang="zh-CN" altLang="en-US" dirty="0"/>
              <a:t>网格搜索最长连续序列</a:t>
            </a:r>
            <a:endParaRPr lang="en-US" dirty="0"/>
          </a:p>
        </p:txBody>
      </p:sp>
      <p:pic>
        <p:nvPicPr>
          <p:cNvPr id="4" name="Content Placeholder 3">
            <a:extLst>
              <a:ext uri="{FF2B5EF4-FFF2-40B4-BE49-F238E27FC236}">
                <a16:creationId xmlns:a16="http://schemas.microsoft.com/office/drawing/2014/main" id="{FC907553-2F1C-E449-BE7E-8F61ABCEBE52}"/>
              </a:ext>
            </a:extLst>
          </p:cNvPr>
          <p:cNvPicPr>
            <a:picLocks noGrp="1" noChangeAspect="1"/>
          </p:cNvPicPr>
          <p:nvPr>
            <p:ph idx="1"/>
          </p:nvPr>
        </p:nvPicPr>
        <p:blipFill>
          <a:blip r:embed="rId2"/>
          <a:stretch>
            <a:fillRect/>
          </a:stretch>
        </p:blipFill>
        <p:spPr>
          <a:xfrm>
            <a:off x="5966134" y="1941128"/>
            <a:ext cx="5784633" cy="4351338"/>
          </a:xfrm>
          <a:prstGeom prst="rect">
            <a:avLst/>
          </a:prstGeom>
        </p:spPr>
      </p:pic>
      <p:sp>
        <p:nvSpPr>
          <p:cNvPr id="5" name="TextBox 4">
            <a:extLst>
              <a:ext uri="{FF2B5EF4-FFF2-40B4-BE49-F238E27FC236}">
                <a16:creationId xmlns:a16="http://schemas.microsoft.com/office/drawing/2014/main" id="{C9C32DBB-D309-9E4E-BDD5-1435F08626A9}"/>
              </a:ext>
            </a:extLst>
          </p:cNvPr>
          <p:cNvSpPr txBox="1"/>
          <p:nvPr/>
        </p:nvSpPr>
        <p:spPr>
          <a:xfrm>
            <a:off x="231808" y="1530295"/>
            <a:ext cx="5986111" cy="1754326"/>
          </a:xfrm>
          <a:prstGeom prst="rect">
            <a:avLst/>
          </a:prstGeom>
          <a:noFill/>
        </p:spPr>
        <p:txBody>
          <a:bodyPr wrap="square" rtlCol="0">
            <a:spAutoFit/>
          </a:bodyPr>
          <a:lstStyle/>
          <a:p>
            <a:r>
              <a:rPr lang="en-US" altLang="zh-CN" dirty="0"/>
              <a:t>DFS</a:t>
            </a:r>
            <a:r>
              <a:rPr lang="zh-CN" altLang="en-US" dirty="0"/>
              <a:t>，每一步搜索上下左右四个方向</a:t>
            </a:r>
            <a:endParaRPr lang="en-US" altLang="zh-CN" dirty="0"/>
          </a:p>
          <a:p>
            <a:endParaRPr lang="en-US" dirty="0"/>
          </a:p>
          <a:p>
            <a:r>
              <a:rPr lang="en-US" dirty="0" err="1"/>
              <a:t>dfs</a:t>
            </a:r>
            <a:r>
              <a:rPr lang="en-US" dirty="0"/>
              <a:t>(</a:t>
            </a:r>
            <a:r>
              <a:rPr lang="en-US" dirty="0" err="1"/>
              <a:t>x,y</a:t>
            </a:r>
            <a:r>
              <a:rPr lang="en-US" dirty="0"/>
              <a:t>) = max(</a:t>
            </a:r>
            <a:r>
              <a:rPr lang="en-US" dirty="0" err="1"/>
              <a:t>dfs</a:t>
            </a:r>
            <a:r>
              <a:rPr lang="en-US" dirty="0"/>
              <a:t>(x+1,y) +1 | board[x+1][y] &gt; board[x][y],</a:t>
            </a:r>
          </a:p>
          <a:p>
            <a:r>
              <a:rPr lang="en-US" dirty="0"/>
              <a:t> 	</a:t>
            </a:r>
            <a:r>
              <a:rPr lang="en-US" dirty="0" err="1"/>
              <a:t>dfs</a:t>
            </a:r>
            <a:r>
              <a:rPr lang="en-US" dirty="0"/>
              <a:t>(x-1,y) +1 | board[x-1][y] &gt; board[x-1][y],</a:t>
            </a:r>
          </a:p>
          <a:p>
            <a:r>
              <a:rPr lang="en-US" dirty="0"/>
              <a:t>	</a:t>
            </a:r>
            <a:r>
              <a:rPr lang="en-US" dirty="0" err="1"/>
              <a:t>dfs</a:t>
            </a:r>
            <a:r>
              <a:rPr lang="en-US" dirty="0"/>
              <a:t>(x,y+1)+1 | board[x][y+1] &gt; board[x][y+1],</a:t>
            </a:r>
          </a:p>
          <a:p>
            <a:r>
              <a:rPr lang="en-US" dirty="0"/>
              <a:t>	</a:t>
            </a:r>
            <a:r>
              <a:rPr lang="en-US" dirty="0" err="1"/>
              <a:t>dfs</a:t>
            </a:r>
            <a:r>
              <a:rPr lang="en-US" dirty="0"/>
              <a:t>(x,y-1) +1 | board[x][y-1] &gt; board[x][y-1])</a:t>
            </a:r>
          </a:p>
        </p:txBody>
      </p:sp>
      <p:pic>
        <p:nvPicPr>
          <p:cNvPr id="6" name="Picture 5">
            <a:extLst>
              <a:ext uri="{FF2B5EF4-FFF2-40B4-BE49-F238E27FC236}">
                <a16:creationId xmlns:a16="http://schemas.microsoft.com/office/drawing/2014/main" id="{D8EFB1EE-D60F-6144-96D9-016B7C98054F}"/>
              </a:ext>
            </a:extLst>
          </p:cNvPr>
          <p:cNvPicPr>
            <a:picLocks noChangeAspect="1"/>
          </p:cNvPicPr>
          <p:nvPr/>
        </p:nvPicPr>
        <p:blipFill>
          <a:blip r:embed="rId3"/>
          <a:stretch>
            <a:fillRect/>
          </a:stretch>
        </p:blipFill>
        <p:spPr>
          <a:xfrm>
            <a:off x="838200" y="3573379"/>
            <a:ext cx="2501900" cy="2425700"/>
          </a:xfrm>
          <a:prstGeom prst="rect">
            <a:avLst/>
          </a:prstGeom>
        </p:spPr>
      </p:pic>
    </p:spTree>
    <p:extLst>
      <p:ext uri="{BB962C8B-B14F-4D97-AF65-F5344CB8AC3E}">
        <p14:creationId xmlns:p14="http://schemas.microsoft.com/office/powerpoint/2010/main" val="3942766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3E385-9540-5A45-93B1-D580494E9C96}"/>
              </a:ext>
            </a:extLst>
          </p:cNvPr>
          <p:cNvSpPr>
            <a:spLocks noGrp="1"/>
          </p:cNvSpPr>
          <p:nvPr>
            <p:ph type="title"/>
          </p:nvPr>
        </p:nvSpPr>
        <p:spPr/>
        <p:txBody>
          <a:bodyPr/>
          <a:lstStyle/>
          <a:p>
            <a:r>
              <a:rPr lang="en-US" dirty="0"/>
              <a:t>Palindrome Partition (word)</a:t>
            </a:r>
          </a:p>
        </p:txBody>
      </p:sp>
      <p:sp>
        <p:nvSpPr>
          <p:cNvPr id="3" name="Content Placeholder 2">
            <a:extLst>
              <a:ext uri="{FF2B5EF4-FFF2-40B4-BE49-F238E27FC236}">
                <a16:creationId xmlns:a16="http://schemas.microsoft.com/office/drawing/2014/main" id="{0215C82B-56B9-FE43-A393-3C442702B915}"/>
              </a:ext>
            </a:extLst>
          </p:cNvPr>
          <p:cNvSpPr>
            <a:spLocks noGrp="1"/>
          </p:cNvSpPr>
          <p:nvPr>
            <p:ph idx="1"/>
          </p:nvPr>
        </p:nvSpPr>
        <p:spPr>
          <a:xfrm>
            <a:off x="838200" y="1690688"/>
            <a:ext cx="10515600" cy="4351338"/>
          </a:xfrm>
        </p:spPr>
        <p:txBody>
          <a:bodyPr>
            <a:normAutofit fontScale="92500" lnSpcReduction="10000"/>
          </a:bodyPr>
          <a:lstStyle/>
          <a:p>
            <a:r>
              <a:rPr lang="en-US" dirty="0"/>
              <a:t>Given a string </a:t>
            </a:r>
            <a:r>
              <a:rPr lang="en-US" i="1" dirty="0"/>
              <a:t>s</a:t>
            </a:r>
            <a:r>
              <a:rPr lang="en-US" dirty="0"/>
              <a:t>, partition </a:t>
            </a:r>
            <a:r>
              <a:rPr lang="en-US" i="1" dirty="0"/>
              <a:t>s</a:t>
            </a:r>
            <a:r>
              <a:rPr lang="en-US" dirty="0"/>
              <a:t> such that every substring of the partition is a palindrome.</a:t>
            </a:r>
          </a:p>
          <a:p>
            <a:r>
              <a:rPr lang="en-US" dirty="0"/>
              <a:t>Return all possible palindrome partitioning of </a:t>
            </a:r>
            <a:r>
              <a:rPr lang="en-US" i="1" dirty="0"/>
              <a:t>s</a:t>
            </a:r>
            <a:r>
              <a:rPr lang="en-US" dirty="0"/>
              <a:t>.</a:t>
            </a:r>
          </a:p>
          <a:p>
            <a:pPr marL="0" indent="0">
              <a:buNone/>
            </a:pPr>
            <a:endParaRPr lang="en-US" dirty="0"/>
          </a:p>
          <a:p>
            <a:r>
              <a:rPr lang="en-US" b="1" dirty="0"/>
              <a:t>Example:</a:t>
            </a:r>
            <a:endParaRPr lang="en-US" dirty="0"/>
          </a:p>
          <a:p>
            <a:r>
              <a:rPr lang="en-US" b="1" dirty="0">
                <a:effectLst/>
              </a:rPr>
              <a:t>Input:</a:t>
            </a:r>
            <a:r>
              <a:rPr lang="en-US" dirty="0"/>
              <a:t> "</a:t>
            </a:r>
            <a:r>
              <a:rPr lang="en-US" dirty="0" err="1"/>
              <a:t>aab</a:t>
            </a:r>
            <a:r>
              <a:rPr lang="en-US" dirty="0"/>
              <a:t>" </a:t>
            </a:r>
          </a:p>
          <a:p>
            <a:r>
              <a:rPr lang="en-US" b="1" dirty="0">
                <a:effectLst/>
              </a:rPr>
              <a:t>Output:</a:t>
            </a:r>
            <a:r>
              <a:rPr lang="en-US" dirty="0"/>
              <a:t> [ ["</a:t>
            </a:r>
            <a:r>
              <a:rPr lang="en-US" dirty="0" err="1"/>
              <a:t>aa","b</a:t>
            </a:r>
            <a:r>
              <a:rPr lang="en-US" dirty="0"/>
              <a:t>"], ["</a:t>
            </a:r>
            <a:r>
              <a:rPr lang="en-US" dirty="0" err="1"/>
              <a:t>a","a","b</a:t>
            </a:r>
            <a:r>
              <a:rPr lang="en-US" dirty="0"/>
              <a:t>"] ]</a:t>
            </a:r>
          </a:p>
          <a:p>
            <a:endParaRPr lang="en-US" dirty="0"/>
          </a:p>
          <a:p>
            <a:r>
              <a:rPr lang="zh-CN" altLang="en-US" dirty="0"/>
              <a:t>解题方法，跟</a:t>
            </a:r>
            <a:r>
              <a:rPr lang="en-US" altLang="zh-CN" dirty="0"/>
              <a:t>word</a:t>
            </a:r>
            <a:r>
              <a:rPr lang="zh-CN" altLang="en-US" dirty="0"/>
              <a:t> </a:t>
            </a:r>
            <a:r>
              <a:rPr lang="en-US" altLang="zh-CN" dirty="0"/>
              <a:t>break</a:t>
            </a:r>
            <a:r>
              <a:rPr lang="zh-CN" altLang="en-US" dirty="0"/>
              <a:t> 套路一样</a:t>
            </a:r>
            <a:r>
              <a:rPr lang="en-US" altLang="zh-CN" dirty="0"/>
              <a:t>, </a:t>
            </a:r>
            <a:r>
              <a:rPr lang="zh-CN" altLang="en-US" dirty="0"/>
              <a:t>切割字符串，走一步，枚举所有可能切割字符串的位置，找的</a:t>
            </a:r>
            <a:r>
              <a:rPr lang="en-US" altLang="zh-CN" dirty="0"/>
              <a:t>valid</a:t>
            </a:r>
            <a:r>
              <a:rPr lang="zh-CN" altLang="en-US" dirty="0"/>
              <a:t>的切割，进行下一步</a:t>
            </a:r>
            <a:r>
              <a:rPr lang="en-US" altLang="zh-CN" dirty="0"/>
              <a:t>DFS</a:t>
            </a:r>
            <a:r>
              <a:rPr lang="zh-CN" altLang="en-US" dirty="0"/>
              <a:t>搜索</a:t>
            </a:r>
            <a:endParaRPr lang="en-US" altLang="zh-CN" dirty="0"/>
          </a:p>
          <a:p>
            <a:endParaRPr lang="en-US" dirty="0"/>
          </a:p>
        </p:txBody>
      </p:sp>
    </p:spTree>
    <p:extLst>
      <p:ext uri="{BB962C8B-B14F-4D97-AF65-F5344CB8AC3E}">
        <p14:creationId xmlns:p14="http://schemas.microsoft.com/office/powerpoint/2010/main" val="411146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FBCE9-7047-E342-BF39-5D965DE2740D}"/>
              </a:ext>
            </a:extLst>
          </p:cNvPr>
          <p:cNvSpPr>
            <a:spLocks noGrp="1"/>
          </p:cNvSpPr>
          <p:nvPr>
            <p:ph type="title"/>
          </p:nvPr>
        </p:nvSpPr>
        <p:spPr>
          <a:xfrm>
            <a:off x="597938" y="315428"/>
            <a:ext cx="10515600" cy="1325563"/>
          </a:xfrm>
        </p:spPr>
        <p:txBody>
          <a:bodyPr/>
          <a:lstStyle/>
          <a:p>
            <a:r>
              <a:rPr lang="zh-CN" altLang="en-US" dirty="0"/>
              <a:t>走一步，枚举所有可能的分割点</a:t>
            </a:r>
            <a:endParaRPr lang="en-US" dirty="0"/>
          </a:p>
        </p:txBody>
      </p:sp>
      <p:pic>
        <p:nvPicPr>
          <p:cNvPr id="6" name="Content Placeholder 3">
            <a:extLst>
              <a:ext uri="{FF2B5EF4-FFF2-40B4-BE49-F238E27FC236}">
                <a16:creationId xmlns:a16="http://schemas.microsoft.com/office/drawing/2014/main" id="{49A00F6A-1ECA-424E-854A-0B156B6790DB}"/>
              </a:ext>
            </a:extLst>
          </p:cNvPr>
          <p:cNvPicPr>
            <a:picLocks noGrp="1" noChangeAspect="1"/>
          </p:cNvPicPr>
          <p:nvPr>
            <p:ph idx="1"/>
          </p:nvPr>
        </p:nvPicPr>
        <p:blipFill>
          <a:blip r:embed="rId2"/>
          <a:stretch>
            <a:fillRect/>
          </a:stretch>
        </p:blipFill>
        <p:spPr>
          <a:xfrm>
            <a:off x="6497760" y="1617504"/>
            <a:ext cx="4636347" cy="4672499"/>
          </a:xfrm>
          <a:prstGeom prst="rect">
            <a:avLst/>
          </a:prstGeom>
        </p:spPr>
      </p:pic>
      <p:sp>
        <p:nvSpPr>
          <p:cNvPr id="7" name="Rectangle 6">
            <a:extLst>
              <a:ext uri="{FF2B5EF4-FFF2-40B4-BE49-F238E27FC236}">
                <a16:creationId xmlns:a16="http://schemas.microsoft.com/office/drawing/2014/main" id="{29076767-D2D4-DB41-956D-4ABC1DE544C9}"/>
              </a:ext>
            </a:extLst>
          </p:cNvPr>
          <p:cNvSpPr/>
          <p:nvPr/>
        </p:nvSpPr>
        <p:spPr>
          <a:xfrm>
            <a:off x="2734546" y="1640991"/>
            <a:ext cx="641522" cy="461665"/>
          </a:xfrm>
          <a:prstGeom prst="rect">
            <a:avLst/>
          </a:prstGeom>
        </p:spPr>
        <p:txBody>
          <a:bodyPr wrap="none">
            <a:spAutoFit/>
          </a:bodyPr>
          <a:lstStyle/>
          <a:p>
            <a:r>
              <a:rPr lang="en-US" sz="2400" dirty="0" err="1"/>
              <a:t>aab</a:t>
            </a:r>
            <a:endParaRPr lang="en-US" sz="2400" dirty="0"/>
          </a:p>
        </p:txBody>
      </p:sp>
      <p:sp>
        <p:nvSpPr>
          <p:cNvPr id="11" name="Oval 10">
            <a:extLst>
              <a:ext uri="{FF2B5EF4-FFF2-40B4-BE49-F238E27FC236}">
                <a16:creationId xmlns:a16="http://schemas.microsoft.com/office/drawing/2014/main" id="{739200F7-5FB5-5B40-B5B2-8FB452E33052}"/>
              </a:ext>
            </a:extLst>
          </p:cNvPr>
          <p:cNvSpPr/>
          <p:nvPr/>
        </p:nvSpPr>
        <p:spPr>
          <a:xfrm>
            <a:off x="1078462" y="2463918"/>
            <a:ext cx="1010652" cy="73152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3AEBB15-E5CF-E641-A1CA-D230BDC494F8}"/>
              </a:ext>
            </a:extLst>
          </p:cNvPr>
          <p:cNvSpPr/>
          <p:nvPr/>
        </p:nvSpPr>
        <p:spPr>
          <a:xfrm>
            <a:off x="1267034" y="2644830"/>
            <a:ext cx="633507" cy="369332"/>
          </a:xfrm>
          <a:prstGeom prst="rect">
            <a:avLst/>
          </a:prstGeom>
        </p:spPr>
        <p:txBody>
          <a:bodyPr wrap="none">
            <a:spAutoFit/>
          </a:bodyPr>
          <a:lstStyle/>
          <a:p>
            <a:r>
              <a:rPr lang="en-US" dirty="0" err="1">
                <a:solidFill>
                  <a:srgbClr val="FF0000"/>
                </a:solidFill>
              </a:rPr>
              <a:t>a</a:t>
            </a:r>
            <a:r>
              <a:rPr lang="en-US" dirty="0" err="1"/>
              <a:t>|ab</a:t>
            </a:r>
            <a:endParaRPr lang="en-US" dirty="0"/>
          </a:p>
        </p:txBody>
      </p:sp>
      <p:sp>
        <p:nvSpPr>
          <p:cNvPr id="13" name="Oval 12">
            <a:extLst>
              <a:ext uri="{FF2B5EF4-FFF2-40B4-BE49-F238E27FC236}">
                <a16:creationId xmlns:a16="http://schemas.microsoft.com/office/drawing/2014/main" id="{DB4921C4-1313-0444-A61B-E9D377530210}"/>
              </a:ext>
            </a:extLst>
          </p:cNvPr>
          <p:cNvSpPr/>
          <p:nvPr/>
        </p:nvSpPr>
        <p:spPr>
          <a:xfrm>
            <a:off x="2365416" y="2463736"/>
            <a:ext cx="1010652" cy="73152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BFA1D56-C22A-C141-BE38-340ED0703931}"/>
              </a:ext>
            </a:extLst>
          </p:cNvPr>
          <p:cNvSpPr/>
          <p:nvPr/>
        </p:nvSpPr>
        <p:spPr>
          <a:xfrm>
            <a:off x="2554620" y="2666669"/>
            <a:ext cx="633507" cy="369332"/>
          </a:xfrm>
          <a:prstGeom prst="rect">
            <a:avLst/>
          </a:prstGeom>
        </p:spPr>
        <p:txBody>
          <a:bodyPr wrap="none">
            <a:spAutoFit/>
          </a:bodyPr>
          <a:lstStyle/>
          <a:p>
            <a:r>
              <a:rPr lang="en-US" dirty="0" err="1">
                <a:solidFill>
                  <a:srgbClr val="FF0000"/>
                </a:solidFill>
              </a:rPr>
              <a:t>aa</a:t>
            </a:r>
            <a:r>
              <a:rPr lang="en-US" dirty="0" err="1"/>
              <a:t>|b</a:t>
            </a:r>
            <a:endParaRPr lang="en-US" dirty="0"/>
          </a:p>
        </p:txBody>
      </p:sp>
      <p:sp>
        <p:nvSpPr>
          <p:cNvPr id="15" name="Oval 14">
            <a:extLst>
              <a:ext uri="{FF2B5EF4-FFF2-40B4-BE49-F238E27FC236}">
                <a16:creationId xmlns:a16="http://schemas.microsoft.com/office/drawing/2014/main" id="{ACC23F23-2FC9-4148-B6B6-DA3EE9D39C81}"/>
              </a:ext>
            </a:extLst>
          </p:cNvPr>
          <p:cNvSpPr/>
          <p:nvPr/>
        </p:nvSpPr>
        <p:spPr>
          <a:xfrm>
            <a:off x="3798520" y="2463736"/>
            <a:ext cx="1001027" cy="7613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solidFill>
                  <a:srgbClr val="FF0000"/>
                </a:solidFill>
              </a:rPr>
              <a:t>aab</a:t>
            </a:r>
            <a:r>
              <a:rPr lang="en-US" dirty="0">
                <a:solidFill>
                  <a:schemeClr val="tx1"/>
                </a:solidFill>
              </a:rPr>
              <a:t>|</a:t>
            </a:r>
          </a:p>
        </p:txBody>
      </p:sp>
      <p:sp>
        <p:nvSpPr>
          <p:cNvPr id="16" name="Oval 15">
            <a:extLst>
              <a:ext uri="{FF2B5EF4-FFF2-40B4-BE49-F238E27FC236}">
                <a16:creationId xmlns:a16="http://schemas.microsoft.com/office/drawing/2014/main" id="{F100CE27-36C2-A444-ABCB-D1115F50E127}"/>
              </a:ext>
            </a:extLst>
          </p:cNvPr>
          <p:cNvSpPr/>
          <p:nvPr/>
        </p:nvSpPr>
        <p:spPr>
          <a:xfrm>
            <a:off x="982764" y="3652605"/>
            <a:ext cx="1010652" cy="73152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B09DF43-2F4D-3A48-9CDD-DA5EA2971E0C}"/>
              </a:ext>
            </a:extLst>
          </p:cNvPr>
          <p:cNvSpPr/>
          <p:nvPr/>
        </p:nvSpPr>
        <p:spPr>
          <a:xfrm>
            <a:off x="1195848" y="3804641"/>
            <a:ext cx="522900" cy="369332"/>
          </a:xfrm>
          <a:prstGeom prst="rect">
            <a:avLst/>
          </a:prstGeom>
        </p:spPr>
        <p:txBody>
          <a:bodyPr wrap="none">
            <a:spAutoFit/>
          </a:bodyPr>
          <a:lstStyle/>
          <a:p>
            <a:r>
              <a:rPr lang="en-US" dirty="0" err="1">
                <a:solidFill>
                  <a:srgbClr val="FF0000"/>
                </a:solidFill>
              </a:rPr>
              <a:t>a</a:t>
            </a:r>
            <a:r>
              <a:rPr lang="en-US" dirty="0" err="1"/>
              <a:t>|b</a:t>
            </a:r>
            <a:endParaRPr lang="en-US" dirty="0"/>
          </a:p>
        </p:txBody>
      </p:sp>
      <p:sp>
        <p:nvSpPr>
          <p:cNvPr id="18" name="Oval 17">
            <a:extLst>
              <a:ext uri="{FF2B5EF4-FFF2-40B4-BE49-F238E27FC236}">
                <a16:creationId xmlns:a16="http://schemas.microsoft.com/office/drawing/2014/main" id="{D1C2F006-85E4-5A46-B978-73FEBE78CA7F}"/>
              </a:ext>
            </a:extLst>
          </p:cNvPr>
          <p:cNvSpPr/>
          <p:nvPr/>
        </p:nvSpPr>
        <p:spPr>
          <a:xfrm>
            <a:off x="2682801" y="3662745"/>
            <a:ext cx="1010652" cy="73152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A2D36C8-E565-1A42-A439-4B23B5940674}"/>
              </a:ext>
            </a:extLst>
          </p:cNvPr>
          <p:cNvSpPr/>
          <p:nvPr/>
        </p:nvSpPr>
        <p:spPr>
          <a:xfrm>
            <a:off x="2955531" y="3827664"/>
            <a:ext cx="465192" cy="369332"/>
          </a:xfrm>
          <a:prstGeom prst="rect">
            <a:avLst/>
          </a:prstGeom>
        </p:spPr>
        <p:txBody>
          <a:bodyPr wrap="none">
            <a:spAutoFit/>
          </a:bodyPr>
          <a:lstStyle/>
          <a:p>
            <a:r>
              <a:rPr lang="en-US" dirty="0">
                <a:solidFill>
                  <a:srgbClr val="FF0000"/>
                </a:solidFill>
              </a:rPr>
              <a:t>b</a:t>
            </a:r>
            <a:r>
              <a:rPr lang="en-US" dirty="0"/>
              <a:t> |</a:t>
            </a:r>
          </a:p>
        </p:txBody>
      </p:sp>
      <p:sp>
        <p:nvSpPr>
          <p:cNvPr id="20" name="Oval 19">
            <a:extLst>
              <a:ext uri="{FF2B5EF4-FFF2-40B4-BE49-F238E27FC236}">
                <a16:creationId xmlns:a16="http://schemas.microsoft.com/office/drawing/2014/main" id="{9D1D39E4-A98B-DB40-9080-32EAB1D671FA}"/>
              </a:ext>
            </a:extLst>
          </p:cNvPr>
          <p:cNvSpPr/>
          <p:nvPr/>
        </p:nvSpPr>
        <p:spPr>
          <a:xfrm>
            <a:off x="761708" y="4809225"/>
            <a:ext cx="1010652" cy="73152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5640FEB-20F9-8D4E-94CA-E90630C0533A}"/>
              </a:ext>
            </a:extLst>
          </p:cNvPr>
          <p:cNvSpPr/>
          <p:nvPr/>
        </p:nvSpPr>
        <p:spPr>
          <a:xfrm>
            <a:off x="1034438" y="4974144"/>
            <a:ext cx="465192" cy="369332"/>
          </a:xfrm>
          <a:prstGeom prst="rect">
            <a:avLst/>
          </a:prstGeom>
        </p:spPr>
        <p:txBody>
          <a:bodyPr wrap="none">
            <a:spAutoFit/>
          </a:bodyPr>
          <a:lstStyle/>
          <a:p>
            <a:r>
              <a:rPr lang="en-US" dirty="0">
                <a:solidFill>
                  <a:srgbClr val="FF0000"/>
                </a:solidFill>
              </a:rPr>
              <a:t>b</a:t>
            </a:r>
            <a:r>
              <a:rPr lang="en-US" dirty="0"/>
              <a:t> |</a:t>
            </a:r>
          </a:p>
        </p:txBody>
      </p:sp>
      <p:cxnSp>
        <p:nvCxnSpPr>
          <p:cNvPr id="23" name="Straight Arrow Connector 22">
            <a:extLst>
              <a:ext uri="{FF2B5EF4-FFF2-40B4-BE49-F238E27FC236}">
                <a16:creationId xmlns:a16="http://schemas.microsoft.com/office/drawing/2014/main" id="{14B15EBE-0548-364E-83DA-5D09601D66D0}"/>
              </a:ext>
            </a:extLst>
          </p:cNvPr>
          <p:cNvCxnSpPr/>
          <p:nvPr/>
        </p:nvCxnSpPr>
        <p:spPr>
          <a:xfrm flipH="1">
            <a:off x="2089114" y="2098158"/>
            <a:ext cx="645432" cy="336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D56C9BD0-1B85-C843-9C6C-F1AD00471674}"/>
              </a:ext>
            </a:extLst>
          </p:cNvPr>
          <p:cNvCxnSpPr>
            <a:cxnSpLocks/>
          </p:cNvCxnSpPr>
          <p:nvPr/>
        </p:nvCxnSpPr>
        <p:spPr>
          <a:xfrm>
            <a:off x="2955531" y="2075695"/>
            <a:ext cx="0" cy="3880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5DA4645-4BFF-4E44-96F4-7D8930FB9BD7}"/>
              </a:ext>
            </a:extLst>
          </p:cNvPr>
          <p:cNvCxnSpPr>
            <a:cxnSpLocks/>
          </p:cNvCxnSpPr>
          <p:nvPr/>
        </p:nvCxnSpPr>
        <p:spPr>
          <a:xfrm>
            <a:off x="3301465" y="2075695"/>
            <a:ext cx="720035" cy="3589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D4782D9-6EC7-7A46-8E05-80BEE752D05F}"/>
              </a:ext>
            </a:extLst>
          </p:cNvPr>
          <p:cNvCxnSpPr>
            <a:cxnSpLocks/>
          </p:cNvCxnSpPr>
          <p:nvPr/>
        </p:nvCxnSpPr>
        <p:spPr>
          <a:xfrm>
            <a:off x="2915857" y="3248046"/>
            <a:ext cx="139450" cy="382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5E3C584-BEA6-CF49-8A15-A1CB689FDE66}"/>
              </a:ext>
            </a:extLst>
          </p:cNvPr>
          <p:cNvCxnSpPr>
            <a:cxnSpLocks/>
          </p:cNvCxnSpPr>
          <p:nvPr/>
        </p:nvCxnSpPr>
        <p:spPr>
          <a:xfrm flipH="1">
            <a:off x="1294925" y="3237825"/>
            <a:ext cx="162373" cy="382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3F79035-E2C4-7B48-8936-CFAED3DF4B29}"/>
              </a:ext>
            </a:extLst>
          </p:cNvPr>
          <p:cNvCxnSpPr>
            <a:cxnSpLocks/>
          </p:cNvCxnSpPr>
          <p:nvPr/>
        </p:nvCxnSpPr>
        <p:spPr>
          <a:xfrm flipH="1">
            <a:off x="1114661" y="4405318"/>
            <a:ext cx="162373" cy="382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2A63F511-D2B3-0A4D-A42E-56C2A4DFDECE}"/>
              </a:ext>
            </a:extLst>
          </p:cNvPr>
          <p:cNvSpPr txBox="1"/>
          <p:nvPr/>
        </p:nvSpPr>
        <p:spPr>
          <a:xfrm>
            <a:off x="2645800" y="6152215"/>
            <a:ext cx="1887203" cy="369332"/>
          </a:xfrm>
          <a:prstGeom prst="rect">
            <a:avLst/>
          </a:prstGeom>
          <a:noFill/>
        </p:spPr>
        <p:txBody>
          <a:bodyPr wrap="square" rtlCol="0">
            <a:spAutoFit/>
          </a:bodyPr>
          <a:lstStyle/>
          <a:p>
            <a:r>
              <a:rPr lang="zh-CN" altLang="en-US" dirty="0"/>
              <a:t>搜索树</a:t>
            </a:r>
            <a:endParaRPr lang="en-US" dirty="0"/>
          </a:p>
        </p:txBody>
      </p:sp>
      <p:sp>
        <p:nvSpPr>
          <p:cNvPr id="36" name="TextBox 35">
            <a:extLst>
              <a:ext uri="{FF2B5EF4-FFF2-40B4-BE49-F238E27FC236}">
                <a16:creationId xmlns:a16="http://schemas.microsoft.com/office/drawing/2014/main" id="{130DE4A2-3428-9F4C-82FF-D832D2510CD8}"/>
              </a:ext>
            </a:extLst>
          </p:cNvPr>
          <p:cNvSpPr txBox="1"/>
          <p:nvPr/>
        </p:nvSpPr>
        <p:spPr>
          <a:xfrm>
            <a:off x="3229564" y="5445943"/>
            <a:ext cx="927778" cy="369332"/>
          </a:xfrm>
          <a:prstGeom prst="rect">
            <a:avLst/>
          </a:prstGeom>
          <a:noFill/>
        </p:spPr>
        <p:txBody>
          <a:bodyPr wrap="square" rtlCol="0">
            <a:spAutoFit/>
          </a:bodyPr>
          <a:lstStyle/>
          <a:p>
            <a:r>
              <a:rPr lang="zh-CN" altLang="en-US" dirty="0"/>
              <a:t>可行解</a:t>
            </a:r>
            <a:endParaRPr lang="en-US" dirty="0"/>
          </a:p>
        </p:txBody>
      </p:sp>
      <p:sp>
        <p:nvSpPr>
          <p:cNvPr id="37" name="TextBox 36">
            <a:extLst>
              <a:ext uri="{FF2B5EF4-FFF2-40B4-BE49-F238E27FC236}">
                <a16:creationId xmlns:a16="http://schemas.microsoft.com/office/drawing/2014/main" id="{EEB4A061-481E-8E44-8A09-D8B21DBDEB20}"/>
              </a:ext>
            </a:extLst>
          </p:cNvPr>
          <p:cNvSpPr txBox="1"/>
          <p:nvPr/>
        </p:nvSpPr>
        <p:spPr>
          <a:xfrm>
            <a:off x="373709" y="6290003"/>
            <a:ext cx="927778" cy="369332"/>
          </a:xfrm>
          <a:prstGeom prst="rect">
            <a:avLst/>
          </a:prstGeom>
          <a:noFill/>
        </p:spPr>
        <p:txBody>
          <a:bodyPr wrap="square" rtlCol="0">
            <a:spAutoFit/>
          </a:bodyPr>
          <a:lstStyle/>
          <a:p>
            <a:r>
              <a:rPr lang="zh-CN" altLang="en-US" dirty="0"/>
              <a:t>可行解</a:t>
            </a:r>
            <a:endParaRPr lang="en-US" dirty="0"/>
          </a:p>
        </p:txBody>
      </p:sp>
      <p:sp>
        <p:nvSpPr>
          <p:cNvPr id="38" name="Oval 37">
            <a:extLst>
              <a:ext uri="{FF2B5EF4-FFF2-40B4-BE49-F238E27FC236}">
                <a16:creationId xmlns:a16="http://schemas.microsoft.com/office/drawing/2014/main" id="{521A60F1-8E27-3E45-9D2E-A0EE91CF3DC2}"/>
              </a:ext>
            </a:extLst>
          </p:cNvPr>
          <p:cNvSpPr/>
          <p:nvPr/>
        </p:nvSpPr>
        <p:spPr>
          <a:xfrm>
            <a:off x="2935667" y="4739671"/>
            <a:ext cx="1010652" cy="73152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39" name="Straight Arrow Connector 38">
            <a:extLst>
              <a:ext uri="{FF2B5EF4-FFF2-40B4-BE49-F238E27FC236}">
                <a16:creationId xmlns:a16="http://schemas.microsoft.com/office/drawing/2014/main" id="{690FE23F-70E7-884C-9EAC-65E910699294}"/>
              </a:ext>
            </a:extLst>
          </p:cNvPr>
          <p:cNvCxnSpPr>
            <a:cxnSpLocks/>
          </p:cNvCxnSpPr>
          <p:nvPr/>
        </p:nvCxnSpPr>
        <p:spPr>
          <a:xfrm>
            <a:off x="3273354" y="4331845"/>
            <a:ext cx="139450" cy="382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625BAC7E-6194-1D48-BDFD-C5CEFB75B8A4}"/>
              </a:ext>
            </a:extLst>
          </p:cNvPr>
          <p:cNvSpPr/>
          <p:nvPr/>
        </p:nvSpPr>
        <p:spPr>
          <a:xfrm>
            <a:off x="471638" y="5705663"/>
            <a:ext cx="805396" cy="587795"/>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41" name="Straight Arrow Connector 40">
            <a:extLst>
              <a:ext uri="{FF2B5EF4-FFF2-40B4-BE49-F238E27FC236}">
                <a16:creationId xmlns:a16="http://schemas.microsoft.com/office/drawing/2014/main" id="{0893474E-C2DA-3541-B88C-4C78DB929D51}"/>
              </a:ext>
            </a:extLst>
          </p:cNvPr>
          <p:cNvCxnSpPr>
            <a:cxnSpLocks/>
            <a:stCxn id="20" idx="3"/>
          </p:cNvCxnSpPr>
          <p:nvPr/>
        </p:nvCxnSpPr>
        <p:spPr>
          <a:xfrm flipH="1">
            <a:off x="761708" y="5433616"/>
            <a:ext cx="148007" cy="27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8820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6F0E8-83BE-7E48-9BF9-6A2C9C9FA9BF}"/>
              </a:ext>
            </a:extLst>
          </p:cNvPr>
          <p:cNvSpPr>
            <a:spLocks noGrp="1"/>
          </p:cNvSpPr>
          <p:nvPr>
            <p:ph type="title"/>
          </p:nvPr>
        </p:nvSpPr>
        <p:spPr>
          <a:xfrm>
            <a:off x="255915" y="0"/>
            <a:ext cx="10515600" cy="1325563"/>
          </a:xfrm>
        </p:spPr>
        <p:txBody>
          <a:bodyPr/>
          <a:lstStyle/>
          <a:p>
            <a:r>
              <a:rPr lang="en-US" dirty="0"/>
              <a:t>336. Palindrome Pairs (</a:t>
            </a:r>
            <a:r>
              <a:rPr lang="en-US" dirty="0" err="1"/>
              <a:t>hashmap</a:t>
            </a:r>
            <a:r>
              <a:rPr lang="en-US" dirty="0"/>
              <a:t>)</a:t>
            </a:r>
          </a:p>
        </p:txBody>
      </p:sp>
      <p:pic>
        <p:nvPicPr>
          <p:cNvPr id="7" name="Content Placeholder 6">
            <a:extLst>
              <a:ext uri="{FF2B5EF4-FFF2-40B4-BE49-F238E27FC236}">
                <a16:creationId xmlns:a16="http://schemas.microsoft.com/office/drawing/2014/main" id="{26495861-C9A0-CD43-93E3-DC3EAC4993C4}"/>
              </a:ext>
            </a:extLst>
          </p:cNvPr>
          <p:cNvPicPr>
            <a:picLocks noGrp="1" noChangeAspect="1"/>
          </p:cNvPicPr>
          <p:nvPr>
            <p:ph idx="1"/>
          </p:nvPr>
        </p:nvPicPr>
        <p:blipFill>
          <a:blip r:embed="rId2"/>
          <a:stretch>
            <a:fillRect/>
          </a:stretch>
        </p:blipFill>
        <p:spPr>
          <a:xfrm>
            <a:off x="6880079" y="1642102"/>
            <a:ext cx="4900018" cy="4351338"/>
          </a:xfrm>
          <a:prstGeom prst="rect">
            <a:avLst/>
          </a:prstGeom>
        </p:spPr>
      </p:pic>
      <p:pic>
        <p:nvPicPr>
          <p:cNvPr id="8" name="Picture 7">
            <a:extLst>
              <a:ext uri="{FF2B5EF4-FFF2-40B4-BE49-F238E27FC236}">
                <a16:creationId xmlns:a16="http://schemas.microsoft.com/office/drawing/2014/main" id="{DB7259B9-4868-B14F-9FE3-2FC3B16EC390}"/>
              </a:ext>
            </a:extLst>
          </p:cNvPr>
          <p:cNvPicPr>
            <a:picLocks noChangeAspect="1"/>
          </p:cNvPicPr>
          <p:nvPr/>
        </p:nvPicPr>
        <p:blipFill>
          <a:blip r:embed="rId3"/>
          <a:stretch>
            <a:fillRect/>
          </a:stretch>
        </p:blipFill>
        <p:spPr>
          <a:xfrm>
            <a:off x="255915" y="1311400"/>
            <a:ext cx="5248910" cy="2974686"/>
          </a:xfrm>
          <a:prstGeom prst="rect">
            <a:avLst/>
          </a:prstGeom>
        </p:spPr>
      </p:pic>
      <p:sp>
        <p:nvSpPr>
          <p:cNvPr id="10" name="TextBox 9">
            <a:extLst>
              <a:ext uri="{FF2B5EF4-FFF2-40B4-BE49-F238E27FC236}">
                <a16:creationId xmlns:a16="http://schemas.microsoft.com/office/drawing/2014/main" id="{A2012731-E18D-584B-9317-C3AE52FCA6DD}"/>
              </a:ext>
            </a:extLst>
          </p:cNvPr>
          <p:cNvSpPr txBox="1"/>
          <p:nvPr/>
        </p:nvSpPr>
        <p:spPr>
          <a:xfrm>
            <a:off x="1260910" y="4844146"/>
            <a:ext cx="693019" cy="307777"/>
          </a:xfrm>
          <a:prstGeom prst="rect">
            <a:avLst/>
          </a:prstGeom>
          <a:noFill/>
        </p:spPr>
        <p:txBody>
          <a:bodyPr wrap="square" rtlCol="0">
            <a:spAutoFit/>
          </a:bodyPr>
          <a:lstStyle/>
          <a:p>
            <a:r>
              <a:rPr lang="en-US" sz="1400" dirty="0"/>
              <a:t>|</a:t>
            </a:r>
            <a:r>
              <a:rPr lang="en-US" sz="1400" dirty="0" err="1"/>
              <a:t>lls</a:t>
            </a:r>
            <a:endParaRPr lang="en-US" sz="1400" dirty="0"/>
          </a:p>
        </p:txBody>
      </p:sp>
      <p:sp>
        <p:nvSpPr>
          <p:cNvPr id="11" name="TextBox 10">
            <a:extLst>
              <a:ext uri="{FF2B5EF4-FFF2-40B4-BE49-F238E27FC236}">
                <a16:creationId xmlns:a16="http://schemas.microsoft.com/office/drawing/2014/main" id="{CAC5667F-2C30-D440-953F-A58070A9E684}"/>
              </a:ext>
            </a:extLst>
          </p:cNvPr>
          <p:cNvSpPr txBox="1"/>
          <p:nvPr/>
        </p:nvSpPr>
        <p:spPr>
          <a:xfrm>
            <a:off x="2188177" y="4844146"/>
            <a:ext cx="2768834" cy="523220"/>
          </a:xfrm>
          <a:prstGeom prst="rect">
            <a:avLst/>
          </a:prstGeom>
          <a:noFill/>
        </p:spPr>
        <p:txBody>
          <a:bodyPr wrap="square" rtlCol="0">
            <a:spAutoFit/>
          </a:bodyPr>
          <a:lstStyle/>
          <a:p>
            <a:r>
              <a:rPr lang="en-US" sz="1400" dirty="0"/>
              <a:t>1. ‘’ is pal and Search for  </a:t>
            </a:r>
            <a:r>
              <a:rPr lang="en-US" sz="1400" dirty="0" err="1"/>
              <a:t>sll</a:t>
            </a:r>
            <a:endParaRPr lang="en-US" sz="1400" dirty="0"/>
          </a:p>
          <a:p>
            <a:r>
              <a:rPr lang="en-US" sz="1400" dirty="0"/>
              <a:t>2. </a:t>
            </a:r>
            <a:r>
              <a:rPr lang="en-US" sz="1400" dirty="0" err="1"/>
              <a:t>sll</a:t>
            </a:r>
            <a:r>
              <a:rPr lang="en-US" sz="1400" dirty="0"/>
              <a:t> is not pal</a:t>
            </a:r>
          </a:p>
        </p:txBody>
      </p:sp>
      <p:sp>
        <p:nvSpPr>
          <p:cNvPr id="12" name="TextBox 11">
            <a:extLst>
              <a:ext uri="{FF2B5EF4-FFF2-40B4-BE49-F238E27FC236}">
                <a16:creationId xmlns:a16="http://schemas.microsoft.com/office/drawing/2014/main" id="{479DC1D9-7A42-B344-B6C4-83906BBA020F}"/>
              </a:ext>
            </a:extLst>
          </p:cNvPr>
          <p:cNvSpPr txBox="1"/>
          <p:nvPr/>
        </p:nvSpPr>
        <p:spPr>
          <a:xfrm>
            <a:off x="1260910" y="5402206"/>
            <a:ext cx="693019" cy="307777"/>
          </a:xfrm>
          <a:prstGeom prst="rect">
            <a:avLst/>
          </a:prstGeom>
          <a:noFill/>
        </p:spPr>
        <p:txBody>
          <a:bodyPr wrap="square" rtlCol="0">
            <a:spAutoFit/>
          </a:bodyPr>
          <a:lstStyle/>
          <a:p>
            <a:r>
              <a:rPr lang="en-US" sz="1400" dirty="0"/>
              <a:t>l | ls</a:t>
            </a:r>
          </a:p>
        </p:txBody>
      </p:sp>
      <p:sp>
        <p:nvSpPr>
          <p:cNvPr id="13" name="TextBox 12">
            <a:extLst>
              <a:ext uri="{FF2B5EF4-FFF2-40B4-BE49-F238E27FC236}">
                <a16:creationId xmlns:a16="http://schemas.microsoft.com/office/drawing/2014/main" id="{1D7223E5-DF3E-3A41-A438-973716FEF32C}"/>
              </a:ext>
            </a:extLst>
          </p:cNvPr>
          <p:cNvSpPr txBox="1"/>
          <p:nvPr/>
        </p:nvSpPr>
        <p:spPr>
          <a:xfrm>
            <a:off x="2188177" y="5402206"/>
            <a:ext cx="2768834" cy="523220"/>
          </a:xfrm>
          <a:prstGeom prst="rect">
            <a:avLst/>
          </a:prstGeom>
          <a:noFill/>
        </p:spPr>
        <p:txBody>
          <a:bodyPr wrap="square" rtlCol="0">
            <a:spAutoFit/>
          </a:bodyPr>
          <a:lstStyle/>
          <a:p>
            <a:r>
              <a:rPr lang="en-US" sz="1400" dirty="0"/>
              <a:t>1. ‘l’ is pal and Search for  </a:t>
            </a:r>
            <a:r>
              <a:rPr lang="en-US" sz="1400" dirty="0" err="1"/>
              <a:t>sl</a:t>
            </a:r>
            <a:endParaRPr lang="en-US" sz="1400" dirty="0"/>
          </a:p>
          <a:p>
            <a:r>
              <a:rPr lang="en-US" sz="1400" dirty="0"/>
              <a:t>2. </a:t>
            </a:r>
            <a:r>
              <a:rPr lang="en-US" sz="1400" dirty="0" err="1"/>
              <a:t>sl</a:t>
            </a:r>
            <a:r>
              <a:rPr lang="en-US" sz="1400" dirty="0"/>
              <a:t> is not pal</a:t>
            </a:r>
          </a:p>
        </p:txBody>
      </p:sp>
      <p:sp>
        <p:nvSpPr>
          <p:cNvPr id="14" name="TextBox 13">
            <a:extLst>
              <a:ext uri="{FF2B5EF4-FFF2-40B4-BE49-F238E27FC236}">
                <a16:creationId xmlns:a16="http://schemas.microsoft.com/office/drawing/2014/main" id="{33F1F7A3-B887-334E-8089-BD897F497247}"/>
              </a:ext>
            </a:extLst>
          </p:cNvPr>
          <p:cNvSpPr txBox="1"/>
          <p:nvPr/>
        </p:nvSpPr>
        <p:spPr>
          <a:xfrm>
            <a:off x="255915" y="4331108"/>
            <a:ext cx="2213810" cy="369332"/>
          </a:xfrm>
          <a:prstGeom prst="rect">
            <a:avLst/>
          </a:prstGeom>
          <a:noFill/>
        </p:spPr>
        <p:txBody>
          <a:bodyPr wrap="square" rtlCol="0">
            <a:spAutoFit/>
          </a:bodyPr>
          <a:lstStyle/>
          <a:p>
            <a:r>
              <a:rPr lang="en-US" dirty="0" err="1"/>
              <a:t>Leftpart</a:t>
            </a:r>
            <a:r>
              <a:rPr lang="en-US" dirty="0"/>
              <a:t> | </a:t>
            </a:r>
            <a:r>
              <a:rPr lang="en-US" dirty="0" err="1"/>
              <a:t>rightpart</a:t>
            </a:r>
            <a:r>
              <a:rPr lang="en-US" dirty="0"/>
              <a:t>,  </a:t>
            </a:r>
          </a:p>
        </p:txBody>
      </p:sp>
      <p:sp>
        <p:nvSpPr>
          <p:cNvPr id="15" name="TextBox 14">
            <a:extLst>
              <a:ext uri="{FF2B5EF4-FFF2-40B4-BE49-F238E27FC236}">
                <a16:creationId xmlns:a16="http://schemas.microsoft.com/office/drawing/2014/main" id="{6D20F3C2-8BBC-7A47-B9A4-9FBB001CD74D}"/>
              </a:ext>
            </a:extLst>
          </p:cNvPr>
          <p:cNvSpPr txBox="1"/>
          <p:nvPr/>
        </p:nvSpPr>
        <p:spPr>
          <a:xfrm>
            <a:off x="2329314" y="4278243"/>
            <a:ext cx="4318767" cy="646331"/>
          </a:xfrm>
          <a:prstGeom prst="rect">
            <a:avLst/>
          </a:prstGeom>
          <a:noFill/>
        </p:spPr>
        <p:txBody>
          <a:bodyPr wrap="square" rtlCol="0">
            <a:spAutoFit/>
          </a:bodyPr>
          <a:lstStyle/>
          <a:p>
            <a:r>
              <a:rPr lang="en-US" dirty="0"/>
              <a:t>Case1: </a:t>
            </a:r>
            <a:r>
              <a:rPr lang="en-US" dirty="0" err="1"/>
              <a:t>Reversedword</a:t>
            </a:r>
            <a:r>
              <a:rPr lang="en-US" dirty="0"/>
              <a:t>|</a:t>
            </a:r>
            <a:r>
              <a:rPr lang="zh-CN" altLang="en-US" dirty="0"/>
              <a:t> </a:t>
            </a:r>
            <a:r>
              <a:rPr lang="en-US" dirty="0" err="1"/>
              <a:t>Leftpart</a:t>
            </a:r>
            <a:r>
              <a:rPr lang="en-US" dirty="0"/>
              <a:t> | </a:t>
            </a:r>
            <a:r>
              <a:rPr lang="en-US" dirty="0" err="1"/>
              <a:t>rightpart</a:t>
            </a:r>
            <a:r>
              <a:rPr lang="en-US" dirty="0"/>
              <a:t>,</a:t>
            </a:r>
          </a:p>
          <a:p>
            <a:r>
              <a:rPr lang="en-US" dirty="0"/>
              <a:t>Case2: </a:t>
            </a:r>
            <a:r>
              <a:rPr lang="en-US" dirty="0" err="1"/>
              <a:t>Leftpart</a:t>
            </a:r>
            <a:r>
              <a:rPr lang="en-US" dirty="0"/>
              <a:t> | </a:t>
            </a:r>
            <a:r>
              <a:rPr lang="en-US" dirty="0" err="1"/>
              <a:t>rightpart</a:t>
            </a:r>
            <a:r>
              <a:rPr lang="en-US" dirty="0"/>
              <a:t> | </a:t>
            </a:r>
            <a:r>
              <a:rPr lang="en-US" dirty="0" err="1"/>
              <a:t>Reversedword</a:t>
            </a:r>
            <a:endParaRPr lang="en-US" dirty="0"/>
          </a:p>
        </p:txBody>
      </p:sp>
      <p:sp>
        <p:nvSpPr>
          <p:cNvPr id="16" name="TextBox 15">
            <a:extLst>
              <a:ext uri="{FF2B5EF4-FFF2-40B4-BE49-F238E27FC236}">
                <a16:creationId xmlns:a16="http://schemas.microsoft.com/office/drawing/2014/main" id="{3A4D5733-D546-C847-8587-22464DDC24BA}"/>
              </a:ext>
            </a:extLst>
          </p:cNvPr>
          <p:cNvSpPr txBox="1"/>
          <p:nvPr/>
        </p:nvSpPr>
        <p:spPr>
          <a:xfrm>
            <a:off x="1219929" y="5993440"/>
            <a:ext cx="693019" cy="307777"/>
          </a:xfrm>
          <a:prstGeom prst="rect">
            <a:avLst/>
          </a:prstGeom>
          <a:noFill/>
        </p:spPr>
        <p:txBody>
          <a:bodyPr wrap="square" rtlCol="0">
            <a:spAutoFit/>
          </a:bodyPr>
          <a:lstStyle/>
          <a:p>
            <a:r>
              <a:rPr lang="en-US" sz="1400" dirty="0" err="1"/>
              <a:t>ll</a:t>
            </a:r>
            <a:r>
              <a:rPr lang="en-US" sz="1400" dirty="0"/>
              <a:t> | s</a:t>
            </a:r>
          </a:p>
        </p:txBody>
      </p:sp>
      <p:sp>
        <p:nvSpPr>
          <p:cNvPr id="17" name="TextBox 16">
            <a:extLst>
              <a:ext uri="{FF2B5EF4-FFF2-40B4-BE49-F238E27FC236}">
                <a16:creationId xmlns:a16="http://schemas.microsoft.com/office/drawing/2014/main" id="{D8EB35B3-B773-4A4F-9469-695DD24EA899}"/>
              </a:ext>
            </a:extLst>
          </p:cNvPr>
          <p:cNvSpPr txBox="1"/>
          <p:nvPr/>
        </p:nvSpPr>
        <p:spPr>
          <a:xfrm>
            <a:off x="2188177" y="5925426"/>
            <a:ext cx="3454707" cy="523220"/>
          </a:xfrm>
          <a:prstGeom prst="rect">
            <a:avLst/>
          </a:prstGeom>
          <a:noFill/>
        </p:spPr>
        <p:txBody>
          <a:bodyPr wrap="square" rtlCol="0">
            <a:spAutoFit/>
          </a:bodyPr>
          <a:lstStyle/>
          <a:p>
            <a:r>
              <a:rPr lang="en-US" sz="1400" dirty="0"/>
              <a:t>1. ‘ll’ is pal and Search for  s</a:t>
            </a:r>
          </a:p>
          <a:p>
            <a:r>
              <a:rPr lang="en-US" sz="1400" dirty="0"/>
              <a:t>2. s is pal and search for </a:t>
            </a:r>
            <a:r>
              <a:rPr lang="en-US" sz="1400" dirty="0" err="1"/>
              <a:t>ll</a:t>
            </a:r>
            <a:endParaRPr lang="en-US" sz="1400" dirty="0"/>
          </a:p>
        </p:txBody>
      </p:sp>
      <p:sp>
        <p:nvSpPr>
          <p:cNvPr id="18" name="TextBox 17">
            <a:extLst>
              <a:ext uri="{FF2B5EF4-FFF2-40B4-BE49-F238E27FC236}">
                <a16:creationId xmlns:a16="http://schemas.microsoft.com/office/drawing/2014/main" id="{86ED1C53-DD91-4842-A197-56A1D8D40E45}"/>
              </a:ext>
            </a:extLst>
          </p:cNvPr>
          <p:cNvSpPr txBox="1"/>
          <p:nvPr/>
        </p:nvSpPr>
        <p:spPr>
          <a:xfrm>
            <a:off x="1260846" y="6436232"/>
            <a:ext cx="693019" cy="307777"/>
          </a:xfrm>
          <a:prstGeom prst="rect">
            <a:avLst/>
          </a:prstGeom>
          <a:noFill/>
        </p:spPr>
        <p:txBody>
          <a:bodyPr wrap="square" rtlCol="0">
            <a:spAutoFit/>
          </a:bodyPr>
          <a:lstStyle/>
          <a:p>
            <a:r>
              <a:rPr lang="en-US" sz="1400" dirty="0" err="1"/>
              <a:t>lls</a:t>
            </a:r>
            <a:r>
              <a:rPr lang="en-US" sz="1400" dirty="0"/>
              <a:t> |</a:t>
            </a:r>
          </a:p>
        </p:txBody>
      </p:sp>
      <p:sp>
        <p:nvSpPr>
          <p:cNvPr id="19" name="TextBox 18">
            <a:extLst>
              <a:ext uri="{FF2B5EF4-FFF2-40B4-BE49-F238E27FC236}">
                <a16:creationId xmlns:a16="http://schemas.microsoft.com/office/drawing/2014/main" id="{CB237017-FDDA-8946-B4D3-AC8A25DCBE62}"/>
              </a:ext>
            </a:extLst>
          </p:cNvPr>
          <p:cNvSpPr txBox="1"/>
          <p:nvPr/>
        </p:nvSpPr>
        <p:spPr>
          <a:xfrm>
            <a:off x="2229094" y="6368218"/>
            <a:ext cx="3454707" cy="523220"/>
          </a:xfrm>
          <a:prstGeom prst="rect">
            <a:avLst/>
          </a:prstGeom>
          <a:noFill/>
        </p:spPr>
        <p:txBody>
          <a:bodyPr wrap="square" rtlCol="0">
            <a:spAutoFit/>
          </a:bodyPr>
          <a:lstStyle/>
          <a:p>
            <a:pPr marL="342900" indent="-342900">
              <a:buAutoNum type="arabicPeriod"/>
            </a:pPr>
            <a:r>
              <a:rPr lang="en-US" sz="1400" dirty="0"/>
              <a:t>‘</a:t>
            </a:r>
            <a:r>
              <a:rPr lang="en-US" sz="1400" dirty="0" err="1"/>
              <a:t>lls</a:t>
            </a:r>
            <a:r>
              <a:rPr lang="en-US" sz="1400" dirty="0"/>
              <a:t>’ is not pal </a:t>
            </a:r>
          </a:p>
          <a:p>
            <a:pPr marL="342900" indent="-342900">
              <a:buAutoNum type="arabicPeriod"/>
            </a:pPr>
            <a:r>
              <a:rPr lang="en-US" sz="1400" dirty="0"/>
              <a:t>‘’ is pal and search for </a:t>
            </a:r>
            <a:r>
              <a:rPr lang="en-US" sz="1400" dirty="0" err="1"/>
              <a:t>sll</a:t>
            </a:r>
            <a:endParaRPr lang="en-US" sz="1400" dirty="0"/>
          </a:p>
        </p:txBody>
      </p:sp>
      <p:sp>
        <p:nvSpPr>
          <p:cNvPr id="20" name="TextBox 19">
            <a:extLst>
              <a:ext uri="{FF2B5EF4-FFF2-40B4-BE49-F238E27FC236}">
                <a16:creationId xmlns:a16="http://schemas.microsoft.com/office/drawing/2014/main" id="{F3ABFA69-675C-7048-8833-C6A70B76AEC0}"/>
              </a:ext>
            </a:extLst>
          </p:cNvPr>
          <p:cNvSpPr txBox="1"/>
          <p:nvPr/>
        </p:nvSpPr>
        <p:spPr>
          <a:xfrm>
            <a:off x="4255358" y="3502849"/>
            <a:ext cx="2624721" cy="369332"/>
          </a:xfrm>
          <a:prstGeom prst="rect">
            <a:avLst/>
          </a:prstGeom>
          <a:noFill/>
        </p:spPr>
        <p:txBody>
          <a:bodyPr wrap="square" rtlCol="0">
            <a:spAutoFit/>
          </a:bodyPr>
          <a:lstStyle/>
          <a:p>
            <a:r>
              <a:rPr lang="zh-CN" altLang="en-US" dirty="0"/>
              <a:t>套路</a:t>
            </a:r>
            <a:r>
              <a:rPr lang="en-US" altLang="zh-CN" dirty="0"/>
              <a:t>: </a:t>
            </a:r>
            <a:r>
              <a:rPr lang="zh-CN" altLang="en-US" dirty="0"/>
              <a:t>枚举切割点位置</a:t>
            </a:r>
            <a:endParaRPr lang="en-US" dirty="0"/>
          </a:p>
        </p:txBody>
      </p:sp>
    </p:spTree>
    <p:extLst>
      <p:ext uri="{BB962C8B-B14F-4D97-AF65-F5344CB8AC3E}">
        <p14:creationId xmlns:p14="http://schemas.microsoft.com/office/powerpoint/2010/main" val="2927512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AC372-572B-F74F-B628-A87F3EC942F4}"/>
              </a:ext>
            </a:extLst>
          </p:cNvPr>
          <p:cNvSpPr>
            <a:spLocks noGrp="1"/>
          </p:cNvSpPr>
          <p:nvPr>
            <p:ph type="title"/>
          </p:nvPr>
        </p:nvSpPr>
        <p:spPr/>
        <p:txBody>
          <a:bodyPr/>
          <a:lstStyle/>
          <a:p>
            <a:r>
              <a:rPr lang="en-US" dirty="0"/>
              <a:t>Word ladder</a:t>
            </a:r>
          </a:p>
        </p:txBody>
      </p:sp>
      <p:sp>
        <p:nvSpPr>
          <p:cNvPr id="3" name="Content Placeholder 2">
            <a:extLst>
              <a:ext uri="{FF2B5EF4-FFF2-40B4-BE49-F238E27FC236}">
                <a16:creationId xmlns:a16="http://schemas.microsoft.com/office/drawing/2014/main" id="{3B32583D-1D62-024D-9242-4CF6AB802EE1}"/>
              </a:ext>
            </a:extLst>
          </p:cNvPr>
          <p:cNvSpPr>
            <a:spLocks noGrp="1"/>
          </p:cNvSpPr>
          <p:nvPr>
            <p:ph idx="1"/>
          </p:nvPr>
        </p:nvSpPr>
        <p:spPr>
          <a:xfrm>
            <a:off x="754224" y="1461731"/>
            <a:ext cx="10515600" cy="4929738"/>
          </a:xfrm>
        </p:spPr>
        <p:txBody>
          <a:bodyPr>
            <a:normAutofit fontScale="92500" lnSpcReduction="10000"/>
          </a:bodyPr>
          <a:lstStyle/>
          <a:p>
            <a:pPr marL="0" indent="0">
              <a:buNone/>
            </a:pPr>
            <a:r>
              <a:rPr lang="en-US" dirty="0"/>
              <a:t>Given two words (</a:t>
            </a:r>
            <a:r>
              <a:rPr lang="en-US" i="1" dirty="0"/>
              <a:t>start</a:t>
            </a:r>
            <a:r>
              <a:rPr lang="en-US" dirty="0"/>
              <a:t> and </a:t>
            </a:r>
            <a:r>
              <a:rPr lang="en-US" i="1" dirty="0"/>
              <a:t>end</a:t>
            </a:r>
            <a:r>
              <a:rPr lang="en-US" dirty="0"/>
              <a:t>), and a dictionary, find </a:t>
            </a:r>
            <a:r>
              <a:rPr lang="en-US" dirty="0">
                <a:solidFill>
                  <a:srgbClr val="FF0000"/>
                </a:solidFill>
              </a:rPr>
              <a:t>the shortest </a:t>
            </a:r>
            <a:r>
              <a:rPr lang="en-US" dirty="0"/>
              <a:t>transformation sequence from </a:t>
            </a:r>
            <a:r>
              <a:rPr lang="en-US" i="1" dirty="0"/>
              <a:t>start</a:t>
            </a:r>
            <a:r>
              <a:rPr lang="en-US" dirty="0"/>
              <a:t> to </a:t>
            </a:r>
            <a:r>
              <a:rPr lang="en-US" i="1" dirty="0"/>
              <a:t>end</a:t>
            </a:r>
            <a:r>
              <a:rPr lang="en-US" dirty="0"/>
              <a:t>, output the length of the sequence. </a:t>
            </a:r>
            <a:r>
              <a:rPr lang="zh-CN" altLang="en-US" dirty="0">
                <a:effectLst/>
              </a:rPr>
              <a:t>求一个单词变到另一个单词</a:t>
            </a:r>
            <a:r>
              <a:rPr lang="zh-CN" altLang="en-US" dirty="0">
                <a:solidFill>
                  <a:srgbClr val="FF0000"/>
                </a:solidFill>
                <a:effectLst/>
              </a:rPr>
              <a:t>最短</a:t>
            </a:r>
            <a:r>
              <a:rPr lang="zh-CN" altLang="en-US" dirty="0">
                <a:effectLst/>
              </a:rPr>
              <a:t>距离</a:t>
            </a:r>
            <a:r>
              <a:rPr lang="en-US" dirty="0">
                <a:effectLst/>
              </a:rPr>
              <a:t>(BFS)</a:t>
            </a:r>
            <a:endParaRPr lang="en-US" dirty="0"/>
          </a:p>
          <a:p>
            <a:pPr marL="457200" lvl="1" indent="0">
              <a:buNone/>
            </a:pPr>
            <a:r>
              <a:rPr lang="en-US" dirty="0"/>
              <a:t>Transformation rule such that:</a:t>
            </a:r>
          </a:p>
          <a:p>
            <a:pPr lvl="1"/>
            <a:r>
              <a:rPr lang="en-US" dirty="0">
                <a:solidFill>
                  <a:srgbClr val="FF0000"/>
                </a:solidFill>
              </a:rPr>
              <a:t>Only one letter can be changed at a time, (</a:t>
            </a:r>
            <a:r>
              <a:rPr lang="zh-CN" altLang="en-US" dirty="0">
                <a:solidFill>
                  <a:srgbClr val="FF0000"/>
                </a:solidFill>
              </a:rPr>
              <a:t>帮助找边</a:t>
            </a:r>
            <a:r>
              <a:rPr lang="en-US" dirty="0">
                <a:solidFill>
                  <a:srgbClr val="FF0000"/>
                </a:solidFill>
              </a:rPr>
              <a:t>)</a:t>
            </a:r>
          </a:p>
          <a:p>
            <a:pPr lvl="1"/>
            <a:r>
              <a:rPr lang="en-US" dirty="0"/>
              <a:t>Each intermediate word must exist in the dictionary. (Start and end words do not need to appear in the dictionary )</a:t>
            </a:r>
          </a:p>
          <a:p>
            <a:endParaRPr lang="en-US" dirty="0"/>
          </a:p>
          <a:p>
            <a:r>
              <a:rPr lang="en-US" dirty="0" err="1"/>
              <a:t>Input：start</a:t>
            </a:r>
            <a:r>
              <a:rPr lang="en-US" dirty="0"/>
              <a:t> ="</a:t>
            </a:r>
            <a:r>
              <a:rPr lang="en-US" dirty="0" err="1"/>
              <a:t>hit"，end</a:t>
            </a:r>
            <a:r>
              <a:rPr lang="en-US" dirty="0"/>
              <a:t> = "cog"，</a:t>
            </a:r>
            <a:r>
              <a:rPr lang="en-US" dirty="0" err="1"/>
              <a:t>dict</a:t>
            </a:r>
            <a:r>
              <a:rPr lang="en-US" dirty="0"/>
              <a:t> =["</a:t>
            </a:r>
            <a:r>
              <a:rPr lang="en-US" dirty="0" err="1"/>
              <a:t>hot","dot","dog","lot","log</a:t>
            </a:r>
            <a:r>
              <a:rPr lang="en-US" dirty="0"/>
              <a:t>"] </a:t>
            </a:r>
          </a:p>
          <a:p>
            <a:r>
              <a:rPr lang="en-US" dirty="0"/>
              <a:t>Output：5 </a:t>
            </a:r>
          </a:p>
          <a:p>
            <a:endParaRPr lang="en-US" dirty="0"/>
          </a:p>
          <a:p>
            <a:r>
              <a:rPr lang="en-US" dirty="0"/>
              <a:t>Explanation： "hit"-&gt;"hot"-&gt;"dot"-&gt;"dog"-&gt;"cog”</a:t>
            </a:r>
          </a:p>
        </p:txBody>
      </p:sp>
    </p:spTree>
    <p:extLst>
      <p:ext uri="{BB962C8B-B14F-4D97-AF65-F5344CB8AC3E}">
        <p14:creationId xmlns:p14="http://schemas.microsoft.com/office/powerpoint/2010/main" val="3375051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58010-C4FD-CF44-A93D-DD09925E2B74}"/>
              </a:ext>
            </a:extLst>
          </p:cNvPr>
          <p:cNvSpPr>
            <a:spLocks noGrp="1"/>
          </p:cNvSpPr>
          <p:nvPr>
            <p:ph type="title"/>
          </p:nvPr>
        </p:nvSpPr>
        <p:spPr/>
        <p:txBody>
          <a:bodyPr>
            <a:normAutofit/>
          </a:bodyPr>
          <a:lstStyle/>
          <a:p>
            <a:r>
              <a:rPr lang="en-US" b="1" dirty="0"/>
              <a:t>30. Substring with Concatenation of All Words</a:t>
            </a:r>
            <a:endParaRPr lang="en-US" dirty="0"/>
          </a:p>
        </p:txBody>
      </p:sp>
      <p:pic>
        <p:nvPicPr>
          <p:cNvPr id="4" name="Content Placeholder 3">
            <a:extLst>
              <a:ext uri="{FF2B5EF4-FFF2-40B4-BE49-F238E27FC236}">
                <a16:creationId xmlns:a16="http://schemas.microsoft.com/office/drawing/2014/main" id="{435D227A-3750-FF4C-B41B-3A539DC07445}"/>
              </a:ext>
            </a:extLst>
          </p:cNvPr>
          <p:cNvPicPr>
            <a:picLocks noGrp="1" noChangeAspect="1"/>
          </p:cNvPicPr>
          <p:nvPr>
            <p:ph idx="1"/>
          </p:nvPr>
        </p:nvPicPr>
        <p:blipFill>
          <a:blip r:embed="rId2"/>
          <a:stretch>
            <a:fillRect/>
          </a:stretch>
        </p:blipFill>
        <p:spPr>
          <a:xfrm>
            <a:off x="616886" y="1600538"/>
            <a:ext cx="5479114" cy="4351338"/>
          </a:xfrm>
          <a:prstGeom prst="rect">
            <a:avLst/>
          </a:prstGeom>
        </p:spPr>
      </p:pic>
      <p:sp>
        <p:nvSpPr>
          <p:cNvPr id="6" name="TextBox 5">
            <a:extLst>
              <a:ext uri="{FF2B5EF4-FFF2-40B4-BE49-F238E27FC236}">
                <a16:creationId xmlns:a16="http://schemas.microsoft.com/office/drawing/2014/main" id="{F4521D95-A23D-764E-B1F9-C598B89AB2B2}"/>
              </a:ext>
            </a:extLst>
          </p:cNvPr>
          <p:cNvSpPr txBox="1"/>
          <p:nvPr/>
        </p:nvSpPr>
        <p:spPr>
          <a:xfrm>
            <a:off x="7450282" y="3776207"/>
            <a:ext cx="3325091" cy="369332"/>
          </a:xfrm>
          <a:prstGeom prst="rect">
            <a:avLst/>
          </a:prstGeom>
          <a:noFill/>
        </p:spPr>
        <p:txBody>
          <a:bodyPr wrap="square" rtlCol="0">
            <a:spAutoFit/>
          </a:bodyPr>
          <a:lstStyle/>
          <a:p>
            <a:r>
              <a:rPr lang="zh-CN" altLang="en-US" dirty="0"/>
              <a:t>解题思路，</a:t>
            </a:r>
            <a:r>
              <a:rPr lang="en-US" altLang="zh-CN" dirty="0"/>
              <a:t>sliding</a:t>
            </a:r>
            <a:r>
              <a:rPr lang="zh-CN" altLang="en-US" dirty="0"/>
              <a:t> </a:t>
            </a:r>
            <a:r>
              <a:rPr lang="en-US" altLang="zh-CN" dirty="0"/>
              <a:t>window</a:t>
            </a:r>
            <a:endParaRPr lang="en-US" dirty="0"/>
          </a:p>
        </p:txBody>
      </p:sp>
    </p:spTree>
    <p:extLst>
      <p:ext uri="{BB962C8B-B14F-4D97-AF65-F5344CB8AC3E}">
        <p14:creationId xmlns:p14="http://schemas.microsoft.com/office/powerpoint/2010/main" val="21150149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25477-5CB8-2F45-923B-F0F4C454C964}"/>
              </a:ext>
            </a:extLst>
          </p:cNvPr>
          <p:cNvSpPr>
            <a:spLocks noGrp="1"/>
          </p:cNvSpPr>
          <p:nvPr>
            <p:ph type="title"/>
          </p:nvPr>
        </p:nvSpPr>
        <p:spPr/>
        <p:txBody>
          <a:bodyPr/>
          <a:lstStyle/>
          <a:p>
            <a:r>
              <a:rPr lang="en-US" dirty="0"/>
              <a:t>Hash</a:t>
            </a:r>
            <a:r>
              <a:rPr lang="zh-CN" altLang="en-US" dirty="0"/>
              <a:t> </a:t>
            </a:r>
            <a:r>
              <a:rPr lang="en-US" altLang="zh-CN" dirty="0"/>
              <a:t>map</a:t>
            </a:r>
            <a:r>
              <a:rPr lang="zh-CN" altLang="en-US" dirty="0"/>
              <a:t> </a:t>
            </a:r>
            <a:r>
              <a:rPr lang="en-US" altLang="zh-CN" dirty="0"/>
              <a:t>or </a:t>
            </a:r>
            <a:r>
              <a:rPr lang="en-US" altLang="zh-CN" dirty="0" err="1"/>
              <a:t>hashmap</a:t>
            </a:r>
            <a:r>
              <a:rPr lang="en-US" altLang="zh-CN" dirty="0"/>
              <a:t> + </a:t>
            </a:r>
            <a:r>
              <a:rPr lang="zh-CN" altLang="en-US" dirty="0"/>
              <a:t>双指针</a:t>
            </a:r>
            <a:endParaRPr lang="en-US" dirty="0"/>
          </a:p>
        </p:txBody>
      </p:sp>
      <p:pic>
        <p:nvPicPr>
          <p:cNvPr id="4" name="Content Placeholder 3">
            <a:extLst>
              <a:ext uri="{FF2B5EF4-FFF2-40B4-BE49-F238E27FC236}">
                <a16:creationId xmlns:a16="http://schemas.microsoft.com/office/drawing/2014/main" id="{A8447879-1381-3B46-A6D2-11C388FE60ED}"/>
              </a:ext>
            </a:extLst>
          </p:cNvPr>
          <p:cNvPicPr>
            <a:picLocks noGrp="1" noChangeAspect="1"/>
          </p:cNvPicPr>
          <p:nvPr>
            <p:ph idx="1"/>
          </p:nvPr>
        </p:nvPicPr>
        <p:blipFill>
          <a:blip r:embed="rId2"/>
          <a:stretch>
            <a:fillRect/>
          </a:stretch>
        </p:blipFill>
        <p:spPr>
          <a:xfrm>
            <a:off x="6096000" y="1784062"/>
            <a:ext cx="5809887" cy="4351338"/>
          </a:xfrm>
          <a:prstGeom prst="rect">
            <a:avLst/>
          </a:prstGeom>
        </p:spPr>
      </p:pic>
      <p:sp>
        <p:nvSpPr>
          <p:cNvPr id="5" name="TextBox 4">
            <a:extLst>
              <a:ext uri="{FF2B5EF4-FFF2-40B4-BE49-F238E27FC236}">
                <a16:creationId xmlns:a16="http://schemas.microsoft.com/office/drawing/2014/main" id="{F451F33D-5A6F-7C4F-9622-550C95EE4F1B}"/>
              </a:ext>
            </a:extLst>
          </p:cNvPr>
          <p:cNvSpPr txBox="1"/>
          <p:nvPr/>
        </p:nvSpPr>
        <p:spPr>
          <a:xfrm>
            <a:off x="7928264" y="6265718"/>
            <a:ext cx="2410691" cy="369332"/>
          </a:xfrm>
          <a:prstGeom prst="rect">
            <a:avLst/>
          </a:prstGeom>
          <a:noFill/>
        </p:spPr>
        <p:txBody>
          <a:bodyPr wrap="square" rtlCol="0">
            <a:spAutoFit/>
          </a:bodyPr>
          <a:lstStyle/>
          <a:p>
            <a:r>
              <a:rPr lang="zh-CN" altLang="en-US" dirty="0"/>
              <a:t>双指针</a:t>
            </a:r>
            <a:endParaRPr lang="en-US" dirty="0"/>
          </a:p>
        </p:txBody>
      </p:sp>
      <p:pic>
        <p:nvPicPr>
          <p:cNvPr id="7" name="Picture 6">
            <a:extLst>
              <a:ext uri="{FF2B5EF4-FFF2-40B4-BE49-F238E27FC236}">
                <a16:creationId xmlns:a16="http://schemas.microsoft.com/office/drawing/2014/main" id="{D599ED0D-E1D3-8442-9C6C-71EC645BE4B9}"/>
              </a:ext>
            </a:extLst>
          </p:cNvPr>
          <p:cNvPicPr>
            <a:picLocks noChangeAspect="1"/>
          </p:cNvPicPr>
          <p:nvPr/>
        </p:nvPicPr>
        <p:blipFill>
          <a:blip r:embed="rId3"/>
          <a:stretch>
            <a:fillRect/>
          </a:stretch>
        </p:blipFill>
        <p:spPr>
          <a:xfrm>
            <a:off x="379631" y="2249582"/>
            <a:ext cx="5273023" cy="3662052"/>
          </a:xfrm>
          <a:prstGeom prst="rect">
            <a:avLst/>
          </a:prstGeom>
        </p:spPr>
      </p:pic>
      <p:sp>
        <p:nvSpPr>
          <p:cNvPr id="8" name="TextBox 7">
            <a:extLst>
              <a:ext uri="{FF2B5EF4-FFF2-40B4-BE49-F238E27FC236}">
                <a16:creationId xmlns:a16="http://schemas.microsoft.com/office/drawing/2014/main" id="{19459B8F-900C-E64B-9EE5-685C7FDE518D}"/>
              </a:ext>
            </a:extLst>
          </p:cNvPr>
          <p:cNvSpPr txBox="1"/>
          <p:nvPr/>
        </p:nvSpPr>
        <p:spPr>
          <a:xfrm>
            <a:off x="1066800" y="6150555"/>
            <a:ext cx="4170218" cy="369332"/>
          </a:xfrm>
          <a:prstGeom prst="rect">
            <a:avLst/>
          </a:prstGeom>
          <a:noFill/>
        </p:spPr>
        <p:txBody>
          <a:bodyPr wrap="square" rtlCol="0">
            <a:spAutoFit/>
          </a:bodyPr>
          <a:lstStyle/>
          <a:p>
            <a:r>
              <a:rPr lang="zh-CN" altLang="en-US" dirty="0"/>
              <a:t>两层</a:t>
            </a:r>
            <a:r>
              <a:rPr lang="en-US" altLang="zh-CN" dirty="0"/>
              <a:t>for</a:t>
            </a:r>
            <a:r>
              <a:rPr lang="zh-CN" altLang="en-US" dirty="0"/>
              <a:t>循环，遍历每一个开始位置</a:t>
            </a:r>
            <a:endParaRPr lang="en-US" dirty="0"/>
          </a:p>
        </p:txBody>
      </p:sp>
    </p:spTree>
    <p:extLst>
      <p:ext uri="{BB962C8B-B14F-4D97-AF65-F5344CB8AC3E}">
        <p14:creationId xmlns:p14="http://schemas.microsoft.com/office/powerpoint/2010/main" val="38066379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CB351-455A-1A4A-A8EF-5D094AFF4A04}"/>
              </a:ext>
            </a:extLst>
          </p:cNvPr>
          <p:cNvSpPr>
            <a:spLocks noGrp="1"/>
          </p:cNvSpPr>
          <p:nvPr>
            <p:ph type="title"/>
          </p:nvPr>
        </p:nvSpPr>
        <p:spPr>
          <a:xfrm>
            <a:off x="838200" y="365125"/>
            <a:ext cx="5954486" cy="1325563"/>
          </a:xfrm>
        </p:spPr>
        <p:txBody>
          <a:bodyPr/>
          <a:lstStyle/>
          <a:p>
            <a:r>
              <a:rPr lang="zh-CN" altLang="en-US" dirty="0"/>
              <a:t>隐式图求最短距离</a:t>
            </a:r>
            <a:r>
              <a:rPr lang="en-US" altLang="zh-CN" dirty="0"/>
              <a:t> (BFS)</a:t>
            </a:r>
            <a:endParaRPr lang="en-US" dirty="0"/>
          </a:p>
        </p:txBody>
      </p:sp>
      <p:sp>
        <p:nvSpPr>
          <p:cNvPr id="4" name="Oval 3">
            <a:extLst>
              <a:ext uri="{FF2B5EF4-FFF2-40B4-BE49-F238E27FC236}">
                <a16:creationId xmlns:a16="http://schemas.microsoft.com/office/drawing/2014/main" id="{C725BC05-10EB-A846-AF3C-9A1373D69918}"/>
              </a:ext>
            </a:extLst>
          </p:cNvPr>
          <p:cNvSpPr/>
          <p:nvPr/>
        </p:nvSpPr>
        <p:spPr>
          <a:xfrm>
            <a:off x="186613" y="3282042"/>
            <a:ext cx="1108785" cy="709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hit</a:t>
            </a:r>
          </a:p>
        </p:txBody>
      </p:sp>
      <p:sp>
        <p:nvSpPr>
          <p:cNvPr id="5" name="Oval 4">
            <a:extLst>
              <a:ext uri="{FF2B5EF4-FFF2-40B4-BE49-F238E27FC236}">
                <a16:creationId xmlns:a16="http://schemas.microsoft.com/office/drawing/2014/main" id="{87970C73-AF73-5B45-AC39-4B95303E54A2}"/>
              </a:ext>
            </a:extLst>
          </p:cNvPr>
          <p:cNvSpPr/>
          <p:nvPr/>
        </p:nvSpPr>
        <p:spPr>
          <a:xfrm>
            <a:off x="1709053" y="1958941"/>
            <a:ext cx="1108785" cy="70961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ait</a:t>
            </a:r>
            <a:endParaRPr lang="en-US" dirty="0"/>
          </a:p>
        </p:txBody>
      </p:sp>
      <p:sp>
        <p:nvSpPr>
          <p:cNvPr id="6" name="Oval 5">
            <a:extLst>
              <a:ext uri="{FF2B5EF4-FFF2-40B4-BE49-F238E27FC236}">
                <a16:creationId xmlns:a16="http://schemas.microsoft.com/office/drawing/2014/main" id="{2F87AE0C-5191-BF4B-9CC6-344B4C8061F1}"/>
              </a:ext>
            </a:extLst>
          </p:cNvPr>
          <p:cNvSpPr/>
          <p:nvPr/>
        </p:nvSpPr>
        <p:spPr>
          <a:xfrm>
            <a:off x="1709052" y="2890155"/>
            <a:ext cx="1108785" cy="70961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bit</a:t>
            </a:r>
          </a:p>
        </p:txBody>
      </p:sp>
      <p:sp>
        <p:nvSpPr>
          <p:cNvPr id="7" name="Oval 6">
            <a:extLst>
              <a:ext uri="{FF2B5EF4-FFF2-40B4-BE49-F238E27FC236}">
                <a16:creationId xmlns:a16="http://schemas.microsoft.com/office/drawing/2014/main" id="{A1F3B5FC-4DF0-D343-906F-BE9AD3DA00F1}"/>
              </a:ext>
            </a:extLst>
          </p:cNvPr>
          <p:cNvSpPr/>
          <p:nvPr/>
        </p:nvSpPr>
        <p:spPr>
          <a:xfrm>
            <a:off x="1709050" y="3939849"/>
            <a:ext cx="1108785" cy="7096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hot</a:t>
            </a:r>
          </a:p>
        </p:txBody>
      </p:sp>
      <p:sp>
        <p:nvSpPr>
          <p:cNvPr id="8" name="Oval 7">
            <a:extLst>
              <a:ext uri="{FF2B5EF4-FFF2-40B4-BE49-F238E27FC236}">
                <a16:creationId xmlns:a16="http://schemas.microsoft.com/office/drawing/2014/main" id="{465244A9-CB71-A443-AB97-B96558AD94FE}"/>
              </a:ext>
            </a:extLst>
          </p:cNvPr>
          <p:cNvSpPr/>
          <p:nvPr/>
        </p:nvSpPr>
        <p:spPr>
          <a:xfrm>
            <a:off x="1709050" y="4774225"/>
            <a:ext cx="1108785" cy="70961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hpt</a:t>
            </a:r>
            <a:endParaRPr lang="en-US" dirty="0"/>
          </a:p>
        </p:txBody>
      </p:sp>
      <p:sp>
        <p:nvSpPr>
          <p:cNvPr id="9" name="Oval 8">
            <a:extLst>
              <a:ext uri="{FF2B5EF4-FFF2-40B4-BE49-F238E27FC236}">
                <a16:creationId xmlns:a16="http://schemas.microsoft.com/office/drawing/2014/main" id="{55DABBE7-B56D-3347-9A2E-6BA09D481407}"/>
              </a:ext>
            </a:extLst>
          </p:cNvPr>
          <p:cNvSpPr/>
          <p:nvPr/>
        </p:nvSpPr>
        <p:spPr>
          <a:xfrm>
            <a:off x="3351426" y="3218617"/>
            <a:ext cx="1108785" cy="7096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dot</a:t>
            </a:r>
          </a:p>
        </p:txBody>
      </p:sp>
      <p:sp>
        <p:nvSpPr>
          <p:cNvPr id="10" name="Oval 9">
            <a:extLst>
              <a:ext uri="{FF2B5EF4-FFF2-40B4-BE49-F238E27FC236}">
                <a16:creationId xmlns:a16="http://schemas.microsoft.com/office/drawing/2014/main" id="{0478D6E3-65B0-3F43-80A4-6B3C9FAECB9B}"/>
              </a:ext>
            </a:extLst>
          </p:cNvPr>
          <p:cNvSpPr/>
          <p:nvPr/>
        </p:nvSpPr>
        <p:spPr>
          <a:xfrm>
            <a:off x="3351426" y="4322739"/>
            <a:ext cx="1108785" cy="7096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lot</a:t>
            </a:r>
          </a:p>
        </p:txBody>
      </p:sp>
      <p:sp>
        <p:nvSpPr>
          <p:cNvPr id="11" name="Oval 10">
            <a:extLst>
              <a:ext uri="{FF2B5EF4-FFF2-40B4-BE49-F238E27FC236}">
                <a16:creationId xmlns:a16="http://schemas.microsoft.com/office/drawing/2014/main" id="{03999CAE-81DB-654B-A8B1-B85FAF110A2F}"/>
              </a:ext>
            </a:extLst>
          </p:cNvPr>
          <p:cNvSpPr/>
          <p:nvPr/>
        </p:nvSpPr>
        <p:spPr>
          <a:xfrm>
            <a:off x="4959451" y="2719389"/>
            <a:ext cx="1108785" cy="7096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dog</a:t>
            </a:r>
          </a:p>
        </p:txBody>
      </p:sp>
      <p:sp>
        <p:nvSpPr>
          <p:cNvPr id="12" name="Oval 11">
            <a:extLst>
              <a:ext uri="{FF2B5EF4-FFF2-40B4-BE49-F238E27FC236}">
                <a16:creationId xmlns:a16="http://schemas.microsoft.com/office/drawing/2014/main" id="{30BA40E8-D3FE-D74C-BCCD-724A9BEBBED4}"/>
              </a:ext>
            </a:extLst>
          </p:cNvPr>
          <p:cNvSpPr/>
          <p:nvPr/>
        </p:nvSpPr>
        <p:spPr>
          <a:xfrm>
            <a:off x="5025132" y="4747557"/>
            <a:ext cx="1108785" cy="7096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a:t>
            </a:r>
          </a:p>
        </p:txBody>
      </p:sp>
      <p:sp>
        <p:nvSpPr>
          <p:cNvPr id="13" name="Oval 12">
            <a:extLst>
              <a:ext uri="{FF2B5EF4-FFF2-40B4-BE49-F238E27FC236}">
                <a16:creationId xmlns:a16="http://schemas.microsoft.com/office/drawing/2014/main" id="{3FC11774-4551-E84D-9C47-3F856410E02A}"/>
              </a:ext>
            </a:extLst>
          </p:cNvPr>
          <p:cNvSpPr/>
          <p:nvPr/>
        </p:nvSpPr>
        <p:spPr>
          <a:xfrm>
            <a:off x="6068236" y="3739777"/>
            <a:ext cx="1108785" cy="7096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cog</a:t>
            </a:r>
          </a:p>
        </p:txBody>
      </p:sp>
      <p:cxnSp>
        <p:nvCxnSpPr>
          <p:cNvPr id="15" name="Straight Arrow Connector 14">
            <a:extLst>
              <a:ext uri="{FF2B5EF4-FFF2-40B4-BE49-F238E27FC236}">
                <a16:creationId xmlns:a16="http://schemas.microsoft.com/office/drawing/2014/main" id="{9C81E07E-57C7-774F-9FB5-7C18DF53359A}"/>
              </a:ext>
            </a:extLst>
          </p:cNvPr>
          <p:cNvCxnSpPr>
            <a:cxnSpLocks/>
          </p:cNvCxnSpPr>
          <p:nvPr/>
        </p:nvCxnSpPr>
        <p:spPr>
          <a:xfrm flipV="1">
            <a:off x="886403" y="2422605"/>
            <a:ext cx="822647" cy="922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F0DD748-300B-7544-8D1E-FD011CCA0D1B}"/>
              </a:ext>
            </a:extLst>
          </p:cNvPr>
          <p:cNvCxnSpPr>
            <a:cxnSpLocks/>
          </p:cNvCxnSpPr>
          <p:nvPr/>
        </p:nvCxnSpPr>
        <p:spPr>
          <a:xfrm>
            <a:off x="861138" y="3675603"/>
            <a:ext cx="745667" cy="485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FBC111D-F0EE-D948-8A51-54D1D04E08F0}"/>
              </a:ext>
            </a:extLst>
          </p:cNvPr>
          <p:cNvCxnSpPr>
            <a:cxnSpLocks/>
          </p:cNvCxnSpPr>
          <p:nvPr/>
        </p:nvCxnSpPr>
        <p:spPr>
          <a:xfrm>
            <a:off x="497432" y="3963832"/>
            <a:ext cx="1056116" cy="1053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DEB7062-72F8-434D-8CC9-F9B450B238CD}"/>
              </a:ext>
            </a:extLst>
          </p:cNvPr>
          <p:cNvCxnSpPr>
            <a:cxnSpLocks/>
          </p:cNvCxnSpPr>
          <p:nvPr/>
        </p:nvCxnSpPr>
        <p:spPr>
          <a:xfrm flipV="1">
            <a:off x="1025490" y="3242715"/>
            <a:ext cx="567920" cy="192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999794B-D916-E048-908B-D4C36D65CCB8}"/>
              </a:ext>
            </a:extLst>
          </p:cNvPr>
          <p:cNvCxnSpPr>
            <a:cxnSpLocks/>
          </p:cNvCxnSpPr>
          <p:nvPr/>
        </p:nvCxnSpPr>
        <p:spPr>
          <a:xfrm flipV="1">
            <a:off x="2783504" y="3787937"/>
            <a:ext cx="567920" cy="192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288770F-DFB6-CB46-81B1-4671FC40BD79}"/>
              </a:ext>
            </a:extLst>
          </p:cNvPr>
          <p:cNvCxnSpPr>
            <a:cxnSpLocks/>
          </p:cNvCxnSpPr>
          <p:nvPr/>
        </p:nvCxnSpPr>
        <p:spPr>
          <a:xfrm>
            <a:off x="2825376" y="4400921"/>
            <a:ext cx="542968" cy="205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3FAEA5-0288-EE41-A5B1-FCD7E82B42F0}"/>
              </a:ext>
            </a:extLst>
          </p:cNvPr>
          <p:cNvCxnSpPr>
            <a:cxnSpLocks/>
          </p:cNvCxnSpPr>
          <p:nvPr/>
        </p:nvCxnSpPr>
        <p:spPr>
          <a:xfrm>
            <a:off x="4474444" y="4830324"/>
            <a:ext cx="542968" cy="205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7DBC62-7977-BC45-B5F6-D84BB5B80D74}"/>
              </a:ext>
            </a:extLst>
          </p:cNvPr>
          <p:cNvCxnSpPr>
            <a:cxnSpLocks/>
          </p:cNvCxnSpPr>
          <p:nvPr/>
        </p:nvCxnSpPr>
        <p:spPr>
          <a:xfrm>
            <a:off x="5981518" y="3332569"/>
            <a:ext cx="542968" cy="205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94A86ED-7344-D64C-81A1-DDD46F4ED93C}"/>
              </a:ext>
            </a:extLst>
          </p:cNvPr>
          <p:cNvCxnSpPr>
            <a:cxnSpLocks/>
          </p:cNvCxnSpPr>
          <p:nvPr/>
        </p:nvCxnSpPr>
        <p:spPr>
          <a:xfrm flipV="1">
            <a:off x="4362950" y="3121091"/>
            <a:ext cx="596500" cy="230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C1747F5-E4D9-F147-997D-A464C58ACA11}"/>
              </a:ext>
            </a:extLst>
          </p:cNvPr>
          <p:cNvCxnSpPr>
            <a:cxnSpLocks/>
          </p:cNvCxnSpPr>
          <p:nvPr/>
        </p:nvCxnSpPr>
        <p:spPr>
          <a:xfrm flipV="1">
            <a:off x="6017760" y="4643055"/>
            <a:ext cx="596500" cy="230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CCE2F93-512A-0846-A435-76CFB0AD91E7}"/>
              </a:ext>
            </a:extLst>
          </p:cNvPr>
          <p:cNvSpPr txBox="1"/>
          <p:nvPr/>
        </p:nvSpPr>
        <p:spPr>
          <a:xfrm>
            <a:off x="2199486" y="3548738"/>
            <a:ext cx="690151" cy="369332"/>
          </a:xfrm>
          <a:prstGeom prst="rect">
            <a:avLst/>
          </a:prstGeom>
          <a:noFill/>
        </p:spPr>
        <p:txBody>
          <a:bodyPr wrap="square" rtlCol="0">
            <a:spAutoFit/>
          </a:bodyPr>
          <a:lstStyle/>
          <a:p>
            <a:r>
              <a:rPr lang="en-US" dirty="0"/>
              <a:t>….</a:t>
            </a:r>
          </a:p>
        </p:txBody>
      </p:sp>
      <p:sp>
        <p:nvSpPr>
          <p:cNvPr id="31" name="Rectangle 30">
            <a:extLst>
              <a:ext uri="{FF2B5EF4-FFF2-40B4-BE49-F238E27FC236}">
                <a16:creationId xmlns:a16="http://schemas.microsoft.com/office/drawing/2014/main" id="{9D4DC709-7DC1-CB4A-BD0D-46720D63443D}"/>
              </a:ext>
            </a:extLst>
          </p:cNvPr>
          <p:cNvSpPr/>
          <p:nvPr/>
        </p:nvSpPr>
        <p:spPr>
          <a:xfrm>
            <a:off x="39649" y="6008621"/>
            <a:ext cx="8467533" cy="830997"/>
          </a:xfrm>
          <a:prstGeom prst="rect">
            <a:avLst/>
          </a:prstGeom>
        </p:spPr>
        <p:txBody>
          <a:bodyPr wrap="square">
            <a:spAutoFit/>
          </a:bodyPr>
          <a:lstStyle/>
          <a:p>
            <a:r>
              <a:rPr lang="zh-CN" altLang="en-US" sz="2400" dirty="0"/>
              <a:t>本质：隐式图求最短距离，节点是每个单词，每一步相邻节点是每个单词变化</a:t>
            </a:r>
            <a:r>
              <a:rPr lang="en-US" altLang="zh-CN" sz="2400" dirty="0"/>
              <a:t>1</a:t>
            </a:r>
            <a:r>
              <a:rPr lang="zh-CN" altLang="en-US" sz="2400" dirty="0"/>
              <a:t>个字母对应的单词</a:t>
            </a:r>
            <a:r>
              <a:rPr lang="en-US" altLang="zh-CN" sz="2400" dirty="0"/>
              <a:t>+</a:t>
            </a:r>
            <a:r>
              <a:rPr lang="zh-CN" altLang="en-US" sz="2400" dirty="0"/>
              <a:t> 并且单词在字典里）</a:t>
            </a:r>
            <a:endParaRPr lang="en-US" sz="2400" dirty="0"/>
          </a:p>
        </p:txBody>
      </p:sp>
      <p:pic>
        <p:nvPicPr>
          <p:cNvPr id="42" name="Content Placeholder 6">
            <a:extLst>
              <a:ext uri="{FF2B5EF4-FFF2-40B4-BE49-F238E27FC236}">
                <a16:creationId xmlns:a16="http://schemas.microsoft.com/office/drawing/2014/main" id="{C755028C-1A88-AE40-B357-512F767B4778}"/>
              </a:ext>
            </a:extLst>
          </p:cNvPr>
          <p:cNvPicPr>
            <a:picLocks noGrp="1" noChangeAspect="1"/>
          </p:cNvPicPr>
          <p:nvPr>
            <p:ph idx="1"/>
          </p:nvPr>
        </p:nvPicPr>
        <p:blipFill>
          <a:blip r:embed="rId2"/>
          <a:stretch>
            <a:fillRect/>
          </a:stretch>
        </p:blipFill>
        <p:spPr>
          <a:xfrm>
            <a:off x="7254475" y="365125"/>
            <a:ext cx="4887240" cy="4818494"/>
          </a:xfrm>
          <a:prstGeom prst="rect">
            <a:avLst/>
          </a:prstGeom>
        </p:spPr>
      </p:pic>
    </p:spTree>
    <p:extLst>
      <p:ext uri="{BB962C8B-B14F-4D97-AF65-F5344CB8AC3E}">
        <p14:creationId xmlns:p14="http://schemas.microsoft.com/office/powerpoint/2010/main" val="2966383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AC372-572B-F74F-B628-A87F3EC942F4}"/>
              </a:ext>
            </a:extLst>
          </p:cNvPr>
          <p:cNvSpPr>
            <a:spLocks noGrp="1"/>
          </p:cNvSpPr>
          <p:nvPr>
            <p:ph type="title"/>
          </p:nvPr>
        </p:nvSpPr>
        <p:spPr/>
        <p:txBody>
          <a:bodyPr/>
          <a:lstStyle/>
          <a:p>
            <a:r>
              <a:rPr lang="en-US" dirty="0"/>
              <a:t>Word ladder II</a:t>
            </a:r>
          </a:p>
        </p:txBody>
      </p:sp>
      <p:sp>
        <p:nvSpPr>
          <p:cNvPr id="3" name="Content Placeholder 2">
            <a:extLst>
              <a:ext uri="{FF2B5EF4-FFF2-40B4-BE49-F238E27FC236}">
                <a16:creationId xmlns:a16="http://schemas.microsoft.com/office/drawing/2014/main" id="{3B32583D-1D62-024D-9242-4CF6AB802EE1}"/>
              </a:ext>
            </a:extLst>
          </p:cNvPr>
          <p:cNvSpPr>
            <a:spLocks noGrp="1"/>
          </p:cNvSpPr>
          <p:nvPr>
            <p:ph idx="1"/>
          </p:nvPr>
        </p:nvSpPr>
        <p:spPr>
          <a:xfrm>
            <a:off x="754224" y="1461731"/>
            <a:ext cx="10515600" cy="4929738"/>
          </a:xfrm>
        </p:spPr>
        <p:txBody>
          <a:bodyPr>
            <a:normAutofit lnSpcReduction="10000"/>
          </a:bodyPr>
          <a:lstStyle/>
          <a:p>
            <a:pPr marL="0" indent="0">
              <a:buNone/>
            </a:pPr>
            <a:r>
              <a:rPr lang="en-US" dirty="0"/>
              <a:t>Given two words (</a:t>
            </a:r>
            <a:r>
              <a:rPr lang="en-US" i="1" dirty="0"/>
              <a:t>start</a:t>
            </a:r>
            <a:r>
              <a:rPr lang="en-US" dirty="0"/>
              <a:t> and </a:t>
            </a:r>
            <a:r>
              <a:rPr lang="en-US" i="1" dirty="0"/>
              <a:t>end</a:t>
            </a:r>
            <a:r>
              <a:rPr lang="en-US" dirty="0"/>
              <a:t>), and a dictionary, find the shortest transformation sequences from </a:t>
            </a:r>
            <a:r>
              <a:rPr lang="en-US" i="1" dirty="0"/>
              <a:t>start</a:t>
            </a:r>
            <a:r>
              <a:rPr lang="en-US" dirty="0"/>
              <a:t> to </a:t>
            </a:r>
            <a:r>
              <a:rPr lang="en-US" i="1" dirty="0"/>
              <a:t>end</a:t>
            </a:r>
            <a:r>
              <a:rPr lang="en-US" dirty="0"/>
              <a:t>, output all sequences in dictionary order</a:t>
            </a:r>
            <a:r>
              <a:rPr lang="zh-CN" altLang="en-US" dirty="0">
                <a:effectLst/>
              </a:rPr>
              <a:t>求一个单词变到另一个单词</a:t>
            </a:r>
            <a:r>
              <a:rPr lang="zh-CN" altLang="en-US" dirty="0">
                <a:solidFill>
                  <a:srgbClr val="FF0000"/>
                </a:solidFill>
                <a:effectLst/>
              </a:rPr>
              <a:t>所有最短</a:t>
            </a:r>
            <a:r>
              <a:rPr lang="en-US" altLang="zh-CN" dirty="0">
                <a:solidFill>
                  <a:srgbClr val="FF0000"/>
                </a:solidFill>
                <a:effectLst/>
              </a:rPr>
              <a:t>path</a:t>
            </a:r>
            <a:r>
              <a:rPr lang="en-US" dirty="0">
                <a:effectLst/>
              </a:rPr>
              <a:t>(BFS + DFS)</a:t>
            </a:r>
            <a:endParaRPr lang="en-US" dirty="0"/>
          </a:p>
          <a:p>
            <a:pPr marL="0" indent="0">
              <a:buNone/>
            </a:pPr>
            <a:endParaRPr lang="en-US" dirty="0"/>
          </a:p>
          <a:p>
            <a:r>
              <a:rPr lang="en-US" sz="2400" dirty="0" err="1"/>
              <a:t>Input：start</a:t>
            </a:r>
            <a:r>
              <a:rPr lang="en-US" sz="2400" dirty="0"/>
              <a:t> ="</a:t>
            </a:r>
            <a:r>
              <a:rPr lang="en-US" sz="2400" dirty="0" err="1"/>
              <a:t>hit"，end</a:t>
            </a:r>
            <a:r>
              <a:rPr lang="en-US" sz="2400" dirty="0"/>
              <a:t> = "cog"，</a:t>
            </a:r>
            <a:r>
              <a:rPr lang="en-US" sz="2400" dirty="0" err="1"/>
              <a:t>dict</a:t>
            </a:r>
            <a:r>
              <a:rPr lang="en-US" sz="2400" dirty="0"/>
              <a:t> =["</a:t>
            </a:r>
            <a:r>
              <a:rPr lang="en-US" sz="2400" dirty="0" err="1"/>
              <a:t>hot","dot","dog","lot","log</a:t>
            </a:r>
            <a:r>
              <a:rPr lang="en-US" sz="2400" dirty="0"/>
              <a:t>"] </a:t>
            </a:r>
          </a:p>
          <a:p>
            <a:r>
              <a:rPr lang="en-US" dirty="0"/>
              <a:t>Output：</a:t>
            </a:r>
            <a:r>
              <a:rPr lang="en-US" sz="2400" dirty="0"/>
              <a:t>[["</a:t>
            </a:r>
            <a:r>
              <a:rPr lang="en-US" sz="2400" dirty="0" err="1"/>
              <a:t>hit","hot","dot","dog","cog</a:t>
            </a:r>
            <a:r>
              <a:rPr lang="en-US" sz="2400" dirty="0"/>
              <a:t>"],["</a:t>
            </a:r>
            <a:r>
              <a:rPr lang="en-US" sz="2400" dirty="0" err="1"/>
              <a:t>hit","hot","lot","log","cog</a:t>
            </a:r>
            <a:r>
              <a:rPr lang="en-US" sz="2400" dirty="0"/>
              <a:t>"]]</a:t>
            </a:r>
            <a:endParaRPr lang="en-US" dirty="0"/>
          </a:p>
          <a:p>
            <a:pPr marL="0" indent="0">
              <a:buNone/>
            </a:pPr>
            <a:r>
              <a:rPr lang="en-US" dirty="0"/>
              <a:t>Explanation： </a:t>
            </a:r>
          </a:p>
          <a:p>
            <a:pPr marL="0" indent="0">
              <a:buNone/>
            </a:pPr>
            <a:r>
              <a:rPr lang="en-US" dirty="0"/>
              <a:t>1."hit"-&gt;"hot"-&gt;"dot"-&gt;"dog"-&gt;"cog”</a:t>
            </a:r>
          </a:p>
          <a:p>
            <a:pPr marL="0" indent="0">
              <a:buNone/>
            </a:pPr>
            <a:r>
              <a:rPr lang="en-US" dirty="0"/>
              <a:t>2."hit"-&gt;"hot"-&gt;"lot"-&gt;"log"-&gt;"cog" </a:t>
            </a:r>
          </a:p>
          <a:p>
            <a:pPr marL="0" indent="0">
              <a:buNone/>
            </a:pPr>
            <a:r>
              <a:rPr lang="en-US" dirty="0"/>
              <a:t>The dictionary order of the first sequence is less than that of the second.</a:t>
            </a:r>
          </a:p>
        </p:txBody>
      </p:sp>
    </p:spTree>
    <p:extLst>
      <p:ext uri="{BB962C8B-B14F-4D97-AF65-F5344CB8AC3E}">
        <p14:creationId xmlns:p14="http://schemas.microsoft.com/office/powerpoint/2010/main" val="477089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CB351-455A-1A4A-A8EF-5D094AFF4A04}"/>
              </a:ext>
            </a:extLst>
          </p:cNvPr>
          <p:cNvSpPr>
            <a:spLocks noGrp="1"/>
          </p:cNvSpPr>
          <p:nvPr>
            <p:ph type="title"/>
          </p:nvPr>
        </p:nvSpPr>
        <p:spPr>
          <a:xfrm>
            <a:off x="838200" y="365125"/>
            <a:ext cx="5954486" cy="1325563"/>
          </a:xfrm>
        </p:spPr>
        <p:txBody>
          <a:bodyPr/>
          <a:lstStyle/>
          <a:p>
            <a:r>
              <a:rPr lang="zh-CN" altLang="en-US" dirty="0"/>
              <a:t>隐式图求所有最短距离</a:t>
            </a:r>
            <a:r>
              <a:rPr lang="en-US" altLang="zh-CN" dirty="0"/>
              <a:t> (BFS+DFS)</a:t>
            </a:r>
            <a:endParaRPr lang="en-US" dirty="0"/>
          </a:p>
        </p:txBody>
      </p:sp>
      <p:sp>
        <p:nvSpPr>
          <p:cNvPr id="4" name="Oval 3">
            <a:extLst>
              <a:ext uri="{FF2B5EF4-FFF2-40B4-BE49-F238E27FC236}">
                <a16:creationId xmlns:a16="http://schemas.microsoft.com/office/drawing/2014/main" id="{C725BC05-10EB-A846-AF3C-9A1373D69918}"/>
              </a:ext>
            </a:extLst>
          </p:cNvPr>
          <p:cNvSpPr/>
          <p:nvPr/>
        </p:nvSpPr>
        <p:spPr>
          <a:xfrm>
            <a:off x="186613" y="3282042"/>
            <a:ext cx="1108785" cy="70961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hit</a:t>
            </a:r>
          </a:p>
        </p:txBody>
      </p:sp>
      <p:sp>
        <p:nvSpPr>
          <p:cNvPr id="5" name="Oval 4">
            <a:extLst>
              <a:ext uri="{FF2B5EF4-FFF2-40B4-BE49-F238E27FC236}">
                <a16:creationId xmlns:a16="http://schemas.microsoft.com/office/drawing/2014/main" id="{87970C73-AF73-5B45-AC39-4B95303E54A2}"/>
              </a:ext>
            </a:extLst>
          </p:cNvPr>
          <p:cNvSpPr/>
          <p:nvPr/>
        </p:nvSpPr>
        <p:spPr>
          <a:xfrm>
            <a:off x="1709053" y="1958941"/>
            <a:ext cx="1108785" cy="70961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ait</a:t>
            </a:r>
            <a:endParaRPr lang="en-US" dirty="0"/>
          </a:p>
        </p:txBody>
      </p:sp>
      <p:sp>
        <p:nvSpPr>
          <p:cNvPr id="6" name="Oval 5">
            <a:extLst>
              <a:ext uri="{FF2B5EF4-FFF2-40B4-BE49-F238E27FC236}">
                <a16:creationId xmlns:a16="http://schemas.microsoft.com/office/drawing/2014/main" id="{2F87AE0C-5191-BF4B-9CC6-344B4C8061F1}"/>
              </a:ext>
            </a:extLst>
          </p:cNvPr>
          <p:cNvSpPr/>
          <p:nvPr/>
        </p:nvSpPr>
        <p:spPr>
          <a:xfrm>
            <a:off x="1709052" y="2890155"/>
            <a:ext cx="1108785" cy="70961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bit</a:t>
            </a:r>
          </a:p>
        </p:txBody>
      </p:sp>
      <p:sp>
        <p:nvSpPr>
          <p:cNvPr id="7" name="Oval 6">
            <a:extLst>
              <a:ext uri="{FF2B5EF4-FFF2-40B4-BE49-F238E27FC236}">
                <a16:creationId xmlns:a16="http://schemas.microsoft.com/office/drawing/2014/main" id="{A1F3B5FC-4DF0-D343-906F-BE9AD3DA00F1}"/>
              </a:ext>
            </a:extLst>
          </p:cNvPr>
          <p:cNvSpPr/>
          <p:nvPr/>
        </p:nvSpPr>
        <p:spPr>
          <a:xfrm>
            <a:off x="1709050" y="3939849"/>
            <a:ext cx="1108785" cy="7096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hot</a:t>
            </a:r>
          </a:p>
        </p:txBody>
      </p:sp>
      <p:sp>
        <p:nvSpPr>
          <p:cNvPr id="8" name="Oval 7">
            <a:extLst>
              <a:ext uri="{FF2B5EF4-FFF2-40B4-BE49-F238E27FC236}">
                <a16:creationId xmlns:a16="http://schemas.microsoft.com/office/drawing/2014/main" id="{465244A9-CB71-A443-AB97-B96558AD94FE}"/>
              </a:ext>
            </a:extLst>
          </p:cNvPr>
          <p:cNvSpPr/>
          <p:nvPr/>
        </p:nvSpPr>
        <p:spPr>
          <a:xfrm>
            <a:off x="1709050" y="4774225"/>
            <a:ext cx="1108785" cy="709611"/>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hpt</a:t>
            </a:r>
            <a:endParaRPr lang="en-US" dirty="0"/>
          </a:p>
        </p:txBody>
      </p:sp>
      <p:sp>
        <p:nvSpPr>
          <p:cNvPr id="9" name="Oval 8">
            <a:extLst>
              <a:ext uri="{FF2B5EF4-FFF2-40B4-BE49-F238E27FC236}">
                <a16:creationId xmlns:a16="http://schemas.microsoft.com/office/drawing/2014/main" id="{55DABBE7-B56D-3347-9A2E-6BA09D481407}"/>
              </a:ext>
            </a:extLst>
          </p:cNvPr>
          <p:cNvSpPr/>
          <p:nvPr/>
        </p:nvSpPr>
        <p:spPr>
          <a:xfrm>
            <a:off x="3351426" y="3218617"/>
            <a:ext cx="1108785" cy="7096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dot</a:t>
            </a:r>
          </a:p>
        </p:txBody>
      </p:sp>
      <p:sp>
        <p:nvSpPr>
          <p:cNvPr id="10" name="Oval 9">
            <a:extLst>
              <a:ext uri="{FF2B5EF4-FFF2-40B4-BE49-F238E27FC236}">
                <a16:creationId xmlns:a16="http://schemas.microsoft.com/office/drawing/2014/main" id="{0478D6E3-65B0-3F43-80A4-6B3C9FAECB9B}"/>
              </a:ext>
            </a:extLst>
          </p:cNvPr>
          <p:cNvSpPr/>
          <p:nvPr/>
        </p:nvSpPr>
        <p:spPr>
          <a:xfrm>
            <a:off x="3351426" y="4322739"/>
            <a:ext cx="1108785" cy="7096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lot</a:t>
            </a:r>
          </a:p>
        </p:txBody>
      </p:sp>
      <p:sp>
        <p:nvSpPr>
          <p:cNvPr id="11" name="Oval 10">
            <a:extLst>
              <a:ext uri="{FF2B5EF4-FFF2-40B4-BE49-F238E27FC236}">
                <a16:creationId xmlns:a16="http://schemas.microsoft.com/office/drawing/2014/main" id="{03999CAE-81DB-654B-A8B1-B85FAF110A2F}"/>
              </a:ext>
            </a:extLst>
          </p:cNvPr>
          <p:cNvSpPr/>
          <p:nvPr/>
        </p:nvSpPr>
        <p:spPr>
          <a:xfrm>
            <a:off x="4959451" y="2719389"/>
            <a:ext cx="1108785" cy="7096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dog</a:t>
            </a:r>
          </a:p>
        </p:txBody>
      </p:sp>
      <p:sp>
        <p:nvSpPr>
          <p:cNvPr id="12" name="Oval 11">
            <a:extLst>
              <a:ext uri="{FF2B5EF4-FFF2-40B4-BE49-F238E27FC236}">
                <a16:creationId xmlns:a16="http://schemas.microsoft.com/office/drawing/2014/main" id="{30BA40E8-D3FE-D74C-BCCD-724A9BEBBED4}"/>
              </a:ext>
            </a:extLst>
          </p:cNvPr>
          <p:cNvSpPr/>
          <p:nvPr/>
        </p:nvSpPr>
        <p:spPr>
          <a:xfrm>
            <a:off x="5025132" y="4747557"/>
            <a:ext cx="1108785" cy="7096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a:t>
            </a:r>
          </a:p>
        </p:txBody>
      </p:sp>
      <p:sp>
        <p:nvSpPr>
          <p:cNvPr id="13" name="Oval 12">
            <a:extLst>
              <a:ext uri="{FF2B5EF4-FFF2-40B4-BE49-F238E27FC236}">
                <a16:creationId xmlns:a16="http://schemas.microsoft.com/office/drawing/2014/main" id="{3FC11774-4551-E84D-9C47-3F856410E02A}"/>
              </a:ext>
            </a:extLst>
          </p:cNvPr>
          <p:cNvSpPr/>
          <p:nvPr/>
        </p:nvSpPr>
        <p:spPr>
          <a:xfrm>
            <a:off x="6068236" y="3739777"/>
            <a:ext cx="1108785" cy="70961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cog</a:t>
            </a:r>
          </a:p>
        </p:txBody>
      </p:sp>
      <p:cxnSp>
        <p:nvCxnSpPr>
          <p:cNvPr id="15" name="Straight Arrow Connector 14">
            <a:extLst>
              <a:ext uri="{FF2B5EF4-FFF2-40B4-BE49-F238E27FC236}">
                <a16:creationId xmlns:a16="http://schemas.microsoft.com/office/drawing/2014/main" id="{9C81E07E-57C7-774F-9FB5-7C18DF53359A}"/>
              </a:ext>
            </a:extLst>
          </p:cNvPr>
          <p:cNvCxnSpPr>
            <a:cxnSpLocks/>
          </p:cNvCxnSpPr>
          <p:nvPr/>
        </p:nvCxnSpPr>
        <p:spPr>
          <a:xfrm flipV="1">
            <a:off x="886403" y="2422605"/>
            <a:ext cx="822647" cy="9224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F0DD748-300B-7544-8D1E-FD011CCA0D1B}"/>
              </a:ext>
            </a:extLst>
          </p:cNvPr>
          <p:cNvCxnSpPr>
            <a:cxnSpLocks/>
          </p:cNvCxnSpPr>
          <p:nvPr/>
        </p:nvCxnSpPr>
        <p:spPr>
          <a:xfrm>
            <a:off x="861138" y="3675603"/>
            <a:ext cx="745667" cy="485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FBC111D-F0EE-D948-8A51-54D1D04E08F0}"/>
              </a:ext>
            </a:extLst>
          </p:cNvPr>
          <p:cNvCxnSpPr>
            <a:cxnSpLocks/>
          </p:cNvCxnSpPr>
          <p:nvPr/>
        </p:nvCxnSpPr>
        <p:spPr>
          <a:xfrm>
            <a:off x="497432" y="3963832"/>
            <a:ext cx="1056116" cy="1053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DEB7062-72F8-434D-8CC9-F9B450B238CD}"/>
              </a:ext>
            </a:extLst>
          </p:cNvPr>
          <p:cNvCxnSpPr>
            <a:cxnSpLocks/>
          </p:cNvCxnSpPr>
          <p:nvPr/>
        </p:nvCxnSpPr>
        <p:spPr>
          <a:xfrm flipV="1">
            <a:off x="1025490" y="3242715"/>
            <a:ext cx="567920" cy="192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999794B-D916-E048-908B-D4C36D65CCB8}"/>
              </a:ext>
            </a:extLst>
          </p:cNvPr>
          <p:cNvCxnSpPr>
            <a:cxnSpLocks/>
          </p:cNvCxnSpPr>
          <p:nvPr/>
        </p:nvCxnSpPr>
        <p:spPr>
          <a:xfrm flipV="1">
            <a:off x="2783504" y="3787937"/>
            <a:ext cx="567920" cy="1925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288770F-DFB6-CB46-81B1-4671FC40BD79}"/>
              </a:ext>
            </a:extLst>
          </p:cNvPr>
          <p:cNvCxnSpPr>
            <a:cxnSpLocks/>
          </p:cNvCxnSpPr>
          <p:nvPr/>
        </p:nvCxnSpPr>
        <p:spPr>
          <a:xfrm>
            <a:off x="2825376" y="4400921"/>
            <a:ext cx="542968" cy="205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F3FAEA5-0288-EE41-A5B1-FCD7E82B42F0}"/>
              </a:ext>
            </a:extLst>
          </p:cNvPr>
          <p:cNvCxnSpPr>
            <a:cxnSpLocks/>
          </p:cNvCxnSpPr>
          <p:nvPr/>
        </p:nvCxnSpPr>
        <p:spPr>
          <a:xfrm>
            <a:off x="4474444" y="4830324"/>
            <a:ext cx="542968" cy="205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07DBC62-7977-BC45-B5F6-D84BB5B80D74}"/>
              </a:ext>
            </a:extLst>
          </p:cNvPr>
          <p:cNvCxnSpPr>
            <a:cxnSpLocks/>
          </p:cNvCxnSpPr>
          <p:nvPr/>
        </p:nvCxnSpPr>
        <p:spPr>
          <a:xfrm>
            <a:off x="5981518" y="3332569"/>
            <a:ext cx="542968" cy="205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594A86ED-7344-D64C-81A1-DDD46F4ED93C}"/>
              </a:ext>
            </a:extLst>
          </p:cNvPr>
          <p:cNvCxnSpPr>
            <a:cxnSpLocks/>
          </p:cNvCxnSpPr>
          <p:nvPr/>
        </p:nvCxnSpPr>
        <p:spPr>
          <a:xfrm flipV="1">
            <a:off x="4362950" y="3121091"/>
            <a:ext cx="596500" cy="230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C1747F5-E4D9-F147-997D-A464C58ACA11}"/>
              </a:ext>
            </a:extLst>
          </p:cNvPr>
          <p:cNvCxnSpPr>
            <a:cxnSpLocks/>
          </p:cNvCxnSpPr>
          <p:nvPr/>
        </p:nvCxnSpPr>
        <p:spPr>
          <a:xfrm flipV="1">
            <a:off x="6017760" y="4643055"/>
            <a:ext cx="596500" cy="230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CCE2F93-512A-0846-A435-76CFB0AD91E7}"/>
              </a:ext>
            </a:extLst>
          </p:cNvPr>
          <p:cNvSpPr txBox="1"/>
          <p:nvPr/>
        </p:nvSpPr>
        <p:spPr>
          <a:xfrm>
            <a:off x="2199486" y="3548738"/>
            <a:ext cx="690151" cy="369332"/>
          </a:xfrm>
          <a:prstGeom prst="rect">
            <a:avLst/>
          </a:prstGeom>
          <a:noFill/>
        </p:spPr>
        <p:txBody>
          <a:bodyPr wrap="square" rtlCol="0">
            <a:spAutoFit/>
          </a:bodyPr>
          <a:lstStyle/>
          <a:p>
            <a:r>
              <a:rPr lang="en-US" dirty="0"/>
              <a:t>….</a:t>
            </a:r>
          </a:p>
        </p:txBody>
      </p:sp>
      <p:sp>
        <p:nvSpPr>
          <p:cNvPr id="31" name="Rectangle 30">
            <a:extLst>
              <a:ext uri="{FF2B5EF4-FFF2-40B4-BE49-F238E27FC236}">
                <a16:creationId xmlns:a16="http://schemas.microsoft.com/office/drawing/2014/main" id="{9D4DC709-7DC1-CB4A-BD0D-46720D63443D}"/>
              </a:ext>
            </a:extLst>
          </p:cNvPr>
          <p:cNvSpPr/>
          <p:nvPr/>
        </p:nvSpPr>
        <p:spPr>
          <a:xfrm>
            <a:off x="-11068" y="5808188"/>
            <a:ext cx="7910033" cy="830997"/>
          </a:xfrm>
          <a:prstGeom prst="rect">
            <a:avLst/>
          </a:prstGeom>
        </p:spPr>
        <p:txBody>
          <a:bodyPr wrap="square">
            <a:spAutoFit/>
          </a:bodyPr>
          <a:lstStyle/>
          <a:p>
            <a:r>
              <a:rPr lang="zh-CN" altLang="en-US" sz="2400" dirty="0"/>
              <a:t>本质：隐式图先</a:t>
            </a:r>
            <a:r>
              <a:rPr lang="en-US" altLang="zh-CN" sz="2400" dirty="0"/>
              <a:t>BFS</a:t>
            </a:r>
            <a:r>
              <a:rPr lang="zh-CN" altLang="en-US" sz="2400" dirty="0"/>
              <a:t>找到最短距离，根据距离反方向</a:t>
            </a:r>
            <a:r>
              <a:rPr lang="en-US" altLang="zh-CN" sz="2400" dirty="0"/>
              <a:t>backtracking</a:t>
            </a:r>
            <a:endParaRPr lang="en-US" sz="2400" dirty="0"/>
          </a:p>
        </p:txBody>
      </p:sp>
      <p:sp>
        <p:nvSpPr>
          <p:cNvPr id="3" name="TextBox 2">
            <a:extLst>
              <a:ext uri="{FF2B5EF4-FFF2-40B4-BE49-F238E27FC236}">
                <a16:creationId xmlns:a16="http://schemas.microsoft.com/office/drawing/2014/main" id="{9BC59160-BB3B-144C-BCCB-69BF17741BD6}"/>
              </a:ext>
            </a:extLst>
          </p:cNvPr>
          <p:cNvSpPr txBox="1"/>
          <p:nvPr/>
        </p:nvSpPr>
        <p:spPr>
          <a:xfrm>
            <a:off x="1604373" y="4377150"/>
            <a:ext cx="1394584" cy="369332"/>
          </a:xfrm>
          <a:prstGeom prst="rect">
            <a:avLst/>
          </a:prstGeom>
          <a:noFill/>
        </p:spPr>
        <p:txBody>
          <a:bodyPr wrap="square" rtlCol="0">
            <a:spAutoFit/>
          </a:bodyPr>
          <a:lstStyle/>
          <a:p>
            <a:r>
              <a:rPr lang="en-US" altLang="zh-CN" dirty="0" err="1"/>
              <a:t>dist</a:t>
            </a:r>
            <a:r>
              <a:rPr lang="en-US" altLang="zh-CN" dirty="0"/>
              <a:t>[hot] =1</a:t>
            </a:r>
            <a:endParaRPr lang="en-US" dirty="0"/>
          </a:p>
        </p:txBody>
      </p:sp>
      <p:sp>
        <p:nvSpPr>
          <p:cNvPr id="28" name="TextBox 27">
            <a:extLst>
              <a:ext uri="{FF2B5EF4-FFF2-40B4-BE49-F238E27FC236}">
                <a16:creationId xmlns:a16="http://schemas.microsoft.com/office/drawing/2014/main" id="{3608C8DA-23E2-2D41-8ED4-FDBE196ABAD4}"/>
              </a:ext>
            </a:extLst>
          </p:cNvPr>
          <p:cNvSpPr txBox="1"/>
          <p:nvPr/>
        </p:nvSpPr>
        <p:spPr>
          <a:xfrm>
            <a:off x="3209725" y="2861138"/>
            <a:ext cx="1568077" cy="369332"/>
          </a:xfrm>
          <a:prstGeom prst="rect">
            <a:avLst/>
          </a:prstGeom>
          <a:noFill/>
        </p:spPr>
        <p:txBody>
          <a:bodyPr wrap="square" rtlCol="0">
            <a:spAutoFit/>
          </a:bodyPr>
          <a:lstStyle/>
          <a:p>
            <a:r>
              <a:rPr lang="en-US" altLang="zh-CN" dirty="0" err="1"/>
              <a:t>dist</a:t>
            </a:r>
            <a:r>
              <a:rPr lang="en-US" altLang="zh-CN" dirty="0"/>
              <a:t>[dot] =2</a:t>
            </a:r>
            <a:endParaRPr lang="en-US" dirty="0"/>
          </a:p>
        </p:txBody>
      </p:sp>
      <p:sp>
        <p:nvSpPr>
          <p:cNvPr id="32" name="TextBox 31">
            <a:extLst>
              <a:ext uri="{FF2B5EF4-FFF2-40B4-BE49-F238E27FC236}">
                <a16:creationId xmlns:a16="http://schemas.microsoft.com/office/drawing/2014/main" id="{3BAC4EF4-AB9A-F74E-AA8B-1A47272849E2}"/>
              </a:ext>
            </a:extLst>
          </p:cNvPr>
          <p:cNvSpPr txBox="1"/>
          <p:nvPr/>
        </p:nvSpPr>
        <p:spPr>
          <a:xfrm>
            <a:off x="3259209" y="4058635"/>
            <a:ext cx="1390811" cy="369332"/>
          </a:xfrm>
          <a:prstGeom prst="rect">
            <a:avLst/>
          </a:prstGeom>
          <a:noFill/>
        </p:spPr>
        <p:txBody>
          <a:bodyPr wrap="square" rtlCol="0">
            <a:spAutoFit/>
          </a:bodyPr>
          <a:lstStyle/>
          <a:p>
            <a:r>
              <a:rPr lang="en-US" altLang="zh-CN" dirty="0" err="1"/>
              <a:t>dist</a:t>
            </a:r>
            <a:r>
              <a:rPr lang="en-US" altLang="zh-CN" dirty="0"/>
              <a:t>[dot] =2</a:t>
            </a:r>
            <a:endParaRPr lang="en-US" dirty="0"/>
          </a:p>
        </p:txBody>
      </p:sp>
      <p:sp>
        <p:nvSpPr>
          <p:cNvPr id="34" name="TextBox 33">
            <a:extLst>
              <a:ext uri="{FF2B5EF4-FFF2-40B4-BE49-F238E27FC236}">
                <a16:creationId xmlns:a16="http://schemas.microsoft.com/office/drawing/2014/main" id="{6BCA0826-9054-B743-82E6-5758BB8D78A5}"/>
              </a:ext>
            </a:extLst>
          </p:cNvPr>
          <p:cNvSpPr txBox="1"/>
          <p:nvPr/>
        </p:nvSpPr>
        <p:spPr>
          <a:xfrm>
            <a:off x="5039810" y="2147502"/>
            <a:ext cx="1390811" cy="369332"/>
          </a:xfrm>
          <a:prstGeom prst="rect">
            <a:avLst/>
          </a:prstGeom>
          <a:noFill/>
        </p:spPr>
        <p:txBody>
          <a:bodyPr wrap="square" rtlCol="0">
            <a:spAutoFit/>
          </a:bodyPr>
          <a:lstStyle/>
          <a:p>
            <a:r>
              <a:rPr lang="en-US" altLang="zh-CN" dirty="0" err="1"/>
              <a:t>dist</a:t>
            </a:r>
            <a:r>
              <a:rPr lang="en-US" altLang="zh-CN" dirty="0"/>
              <a:t>[dog] =3</a:t>
            </a:r>
            <a:endParaRPr lang="en-US" dirty="0"/>
          </a:p>
        </p:txBody>
      </p:sp>
      <p:sp>
        <p:nvSpPr>
          <p:cNvPr id="35" name="TextBox 34">
            <a:extLst>
              <a:ext uri="{FF2B5EF4-FFF2-40B4-BE49-F238E27FC236}">
                <a16:creationId xmlns:a16="http://schemas.microsoft.com/office/drawing/2014/main" id="{9E314637-EB3E-4B4A-9FD8-DCC4C5B9AB37}"/>
              </a:ext>
            </a:extLst>
          </p:cNvPr>
          <p:cNvSpPr txBox="1"/>
          <p:nvPr/>
        </p:nvSpPr>
        <p:spPr>
          <a:xfrm>
            <a:off x="6068236" y="3530918"/>
            <a:ext cx="1390811" cy="369332"/>
          </a:xfrm>
          <a:prstGeom prst="rect">
            <a:avLst/>
          </a:prstGeom>
          <a:noFill/>
        </p:spPr>
        <p:txBody>
          <a:bodyPr wrap="square" rtlCol="0">
            <a:spAutoFit/>
          </a:bodyPr>
          <a:lstStyle/>
          <a:p>
            <a:r>
              <a:rPr lang="en-US" altLang="zh-CN" dirty="0" err="1"/>
              <a:t>dist</a:t>
            </a:r>
            <a:r>
              <a:rPr lang="en-US" altLang="zh-CN" dirty="0"/>
              <a:t>[cog] =4</a:t>
            </a:r>
            <a:endParaRPr lang="en-US" dirty="0"/>
          </a:p>
        </p:txBody>
      </p:sp>
      <p:sp>
        <p:nvSpPr>
          <p:cNvPr id="36" name="TextBox 35">
            <a:extLst>
              <a:ext uri="{FF2B5EF4-FFF2-40B4-BE49-F238E27FC236}">
                <a16:creationId xmlns:a16="http://schemas.microsoft.com/office/drawing/2014/main" id="{7C48BFB1-B48B-E14A-84F3-9548F34650E0}"/>
              </a:ext>
            </a:extLst>
          </p:cNvPr>
          <p:cNvSpPr txBox="1"/>
          <p:nvPr/>
        </p:nvSpPr>
        <p:spPr>
          <a:xfrm>
            <a:off x="5115371" y="4561141"/>
            <a:ext cx="1390811" cy="369332"/>
          </a:xfrm>
          <a:prstGeom prst="rect">
            <a:avLst/>
          </a:prstGeom>
          <a:noFill/>
        </p:spPr>
        <p:txBody>
          <a:bodyPr wrap="square" rtlCol="0">
            <a:spAutoFit/>
          </a:bodyPr>
          <a:lstStyle/>
          <a:p>
            <a:r>
              <a:rPr lang="en-US" altLang="zh-CN" dirty="0" err="1"/>
              <a:t>dist</a:t>
            </a:r>
            <a:r>
              <a:rPr lang="en-US" altLang="zh-CN" dirty="0"/>
              <a:t>[log] =3</a:t>
            </a:r>
            <a:endParaRPr lang="en-US" dirty="0"/>
          </a:p>
        </p:txBody>
      </p:sp>
      <p:pic>
        <p:nvPicPr>
          <p:cNvPr id="19" name="Content Placeholder 18">
            <a:extLst>
              <a:ext uri="{FF2B5EF4-FFF2-40B4-BE49-F238E27FC236}">
                <a16:creationId xmlns:a16="http://schemas.microsoft.com/office/drawing/2014/main" id="{89580709-B98A-5240-8EC9-1378520B7CD2}"/>
              </a:ext>
            </a:extLst>
          </p:cNvPr>
          <p:cNvPicPr>
            <a:picLocks noGrp="1" noChangeAspect="1"/>
          </p:cNvPicPr>
          <p:nvPr>
            <p:ph idx="1"/>
          </p:nvPr>
        </p:nvPicPr>
        <p:blipFill>
          <a:blip r:embed="rId2"/>
          <a:stretch>
            <a:fillRect/>
          </a:stretch>
        </p:blipFill>
        <p:spPr>
          <a:xfrm>
            <a:off x="7644338" y="30286"/>
            <a:ext cx="4148803" cy="6642929"/>
          </a:xfrm>
          <a:prstGeom prst="rect">
            <a:avLst/>
          </a:prstGeom>
        </p:spPr>
      </p:pic>
    </p:spTree>
    <p:extLst>
      <p:ext uri="{BB962C8B-B14F-4D97-AF65-F5344CB8AC3E}">
        <p14:creationId xmlns:p14="http://schemas.microsoft.com/office/powerpoint/2010/main" val="2421248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02BF1-6D0B-5B4D-825D-FA8A9D362DE0}"/>
              </a:ext>
            </a:extLst>
          </p:cNvPr>
          <p:cNvSpPr>
            <a:spLocks noGrp="1"/>
          </p:cNvSpPr>
          <p:nvPr>
            <p:ph type="title"/>
          </p:nvPr>
        </p:nvSpPr>
        <p:spPr/>
        <p:txBody>
          <a:bodyPr/>
          <a:lstStyle/>
          <a:p>
            <a:r>
              <a:rPr lang="en-US" dirty="0"/>
              <a:t>Word Search</a:t>
            </a:r>
          </a:p>
        </p:txBody>
      </p:sp>
      <p:sp>
        <p:nvSpPr>
          <p:cNvPr id="3" name="Content Placeholder 2">
            <a:extLst>
              <a:ext uri="{FF2B5EF4-FFF2-40B4-BE49-F238E27FC236}">
                <a16:creationId xmlns:a16="http://schemas.microsoft.com/office/drawing/2014/main" id="{ABD8D816-CF92-724E-8DFD-EC942FFCEE17}"/>
              </a:ext>
            </a:extLst>
          </p:cNvPr>
          <p:cNvSpPr>
            <a:spLocks noGrp="1"/>
          </p:cNvSpPr>
          <p:nvPr>
            <p:ph idx="1"/>
          </p:nvPr>
        </p:nvSpPr>
        <p:spPr/>
        <p:txBody>
          <a:bodyPr>
            <a:normAutofit fontScale="92500" lnSpcReduction="20000"/>
          </a:bodyPr>
          <a:lstStyle/>
          <a:p>
            <a:r>
              <a:rPr lang="en-US" dirty="0"/>
              <a:t>Given a 2D board and a word, find if the word exists in the grid.</a:t>
            </a:r>
            <a:r>
              <a:rPr lang="zh-CN" altLang="en-US" dirty="0"/>
              <a:t> </a:t>
            </a:r>
            <a:r>
              <a:rPr lang="en-US" altLang="zh-CN" dirty="0"/>
              <a:t>(True/False)</a:t>
            </a:r>
            <a:endParaRPr lang="en-US" dirty="0"/>
          </a:p>
          <a:p>
            <a:r>
              <a:rPr lang="en-US" dirty="0"/>
              <a:t>The word can be constructed from letters of sequentially adjacent cell, where "adjacent" cells are those horizontally or vertically neighboring. The same letter cell may not be used more than once.</a:t>
            </a:r>
          </a:p>
          <a:p>
            <a:r>
              <a:rPr lang="zh-CN" altLang="en-US" dirty="0"/>
              <a:t>字符表格中</a:t>
            </a:r>
            <a:r>
              <a:rPr lang="zh-CN" altLang="en-US" dirty="0">
                <a:solidFill>
                  <a:srgbClr val="FF0000"/>
                </a:solidFill>
              </a:rPr>
              <a:t>能否</a:t>
            </a:r>
            <a:r>
              <a:rPr lang="zh-CN" altLang="en-US" dirty="0"/>
              <a:t>查找一个单词</a:t>
            </a:r>
            <a:r>
              <a:rPr lang="en-US" dirty="0"/>
              <a:t>(DFS)</a:t>
            </a:r>
          </a:p>
          <a:p>
            <a:r>
              <a:rPr lang="en-US" dirty="0"/>
              <a:t>Input：["ABCE","SFCS","ADEE"]，"ABCCED" </a:t>
            </a:r>
          </a:p>
          <a:p>
            <a:r>
              <a:rPr lang="en-US" dirty="0" err="1"/>
              <a:t>Output：true</a:t>
            </a:r>
            <a:r>
              <a:rPr lang="en-US" dirty="0"/>
              <a:t> </a:t>
            </a:r>
          </a:p>
          <a:p>
            <a:r>
              <a:rPr lang="en-US" dirty="0"/>
              <a:t>Explanation： [ </a:t>
            </a:r>
            <a:r>
              <a:rPr lang="en-US" dirty="0">
                <a:solidFill>
                  <a:srgbClr val="FF0000"/>
                </a:solidFill>
              </a:rPr>
              <a:t>A B C </a:t>
            </a:r>
            <a:r>
              <a:rPr lang="en-US" dirty="0"/>
              <a:t>E </a:t>
            </a:r>
          </a:p>
          <a:p>
            <a:r>
              <a:rPr lang="en-US" dirty="0"/>
              <a:t>                             S F </a:t>
            </a:r>
            <a:r>
              <a:rPr lang="en-US" dirty="0">
                <a:solidFill>
                  <a:srgbClr val="FF0000"/>
                </a:solidFill>
              </a:rPr>
              <a:t>C</a:t>
            </a:r>
            <a:r>
              <a:rPr lang="en-US" dirty="0"/>
              <a:t> S </a:t>
            </a:r>
          </a:p>
          <a:p>
            <a:r>
              <a:rPr lang="en-US" dirty="0"/>
              <a:t>                            A </a:t>
            </a:r>
            <a:r>
              <a:rPr lang="en-US" dirty="0">
                <a:solidFill>
                  <a:srgbClr val="FF0000"/>
                </a:solidFill>
              </a:rPr>
              <a:t>D</a:t>
            </a:r>
            <a:r>
              <a:rPr lang="en-US" dirty="0"/>
              <a:t> </a:t>
            </a:r>
            <a:r>
              <a:rPr lang="en-US" dirty="0">
                <a:solidFill>
                  <a:srgbClr val="FF0000"/>
                </a:solidFill>
              </a:rPr>
              <a:t>E</a:t>
            </a:r>
            <a:r>
              <a:rPr lang="en-US" dirty="0"/>
              <a:t> E ]</a:t>
            </a:r>
          </a:p>
          <a:p>
            <a:r>
              <a:rPr lang="en-US" dirty="0"/>
              <a:t> (0,0)A-&gt;(0,1)B-&gt;(0,2)C-&gt;(1,2)C-&gt;(2,2)E-&gt;(2,1)D</a:t>
            </a:r>
          </a:p>
        </p:txBody>
      </p:sp>
    </p:spTree>
    <p:extLst>
      <p:ext uri="{BB962C8B-B14F-4D97-AF65-F5344CB8AC3E}">
        <p14:creationId xmlns:p14="http://schemas.microsoft.com/office/powerpoint/2010/main" val="1591590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D20E5-CE77-2B43-BBDC-0CE597C0D2E6}"/>
              </a:ext>
            </a:extLst>
          </p:cNvPr>
          <p:cNvSpPr>
            <a:spLocks noGrp="1"/>
          </p:cNvSpPr>
          <p:nvPr>
            <p:ph type="title"/>
          </p:nvPr>
        </p:nvSpPr>
        <p:spPr/>
        <p:txBody>
          <a:bodyPr/>
          <a:lstStyle/>
          <a:p>
            <a:r>
              <a:rPr lang="zh-CN" altLang="en-US" dirty="0"/>
              <a:t>网格上的字符串搜索问题</a:t>
            </a:r>
            <a:endParaRPr lang="en-US" dirty="0"/>
          </a:p>
        </p:txBody>
      </p:sp>
      <p:pic>
        <p:nvPicPr>
          <p:cNvPr id="4" name="Content Placeholder 3">
            <a:extLst>
              <a:ext uri="{FF2B5EF4-FFF2-40B4-BE49-F238E27FC236}">
                <a16:creationId xmlns:a16="http://schemas.microsoft.com/office/drawing/2014/main" id="{EAF0FC79-C993-F844-943A-128E5A8D6080}"/>
              </a:ext>
            </a:extLst>
          </p:cNvPr>
          <p:cNvPicPr>
            <a:picLocks noGrp="1" noChangeAspect="1"/>
          </p:cNvPicPr>
          <p:nvPr>
            <p:ph idx="1"/>
          </p:nvPr>
        </p:nvPicPr>
        <p:blipFill>
          <a:blip r:embed="rId2"/>
          <a:stretch>
            <a:fillRect/>
          </a:stretch>
        </p:blipFill>
        <p:spPr>
          <a:xfrm>
            <a:off x="5131096" y="2306587"/>
            <a:ext cx="7117642" cy="4351338"/>
          </a:xfrm>
          <a:prstGeom prst="rect">
            <a:avLst/>
          </a:prstGeom>
        </p:spPr>
      </p:pic>
      <p:sp>
        <p:nvSpPr>
          <p:cNvPr id="5" name="TextBox 4">
            <a:extLst>
              <a:ext uri="{FF2B5EF4-FFF2-40B4-BE49-F238E27FC236}">
                <a16:creationId xmlns:a16="http://schemas.microsoft.com/office/drawing/2014/main" id="{B79E1843-5D04-7840-AFEE-008EC74A64D1}"/>
              </a:ext>
            </a:extLst>
          </p:cNvPr>
          <p:cNvSpPr txBox="1"/>
          <p:nvPr/>
        </p:nvSpPr>
        <p:spPr>
          <a:xfrm>
            <a:off x="661806" y="1456049"/>
            <a:ext cx="3926400" cy="923330"/>
          </a:xfrm>
          <a:prstGeom prst="rect">
            <a:avLst/>
          </a:prstGeom>
          <a:noFill/>
        </p:spPr>
        <p:txBody>
          <a:bodyPr wrap="square" rtlCol="0">
            <a:spAutoFit/>
          </a:bodyPr>
          <a:lstStyle/>
          <a:p>
            <a:r>
              <a:rPr lang="en-US" dirty="0"/>
              <a:t>DFS</a:t>
            </a:r>
            <a:r>
              <a:rPr lang="zh-CN" altLang="en-US" dirty="0"/>
              <a:t>，走一步搜索上下左右四个方向，如果字符匹配，就继续搜索，找到一个结果（</a:t>
            </a:r>
            <a:r>
              <a:rPr lang="en-US" altLang="zh-CN" dirty="0"/>
              <a:t>True</a:t>
            </a:r>
            <a:r>
              <a:rPr lang="zh-CN" altLang="en-US" dirty="0"/>
              <a:t>）就直接返回</a:t>
            </a:r>
            <a:endParaRPr lang="en-US" dirty="0"/>
          </a:p>
        </p:txBody>
      </p:sp>
      <p:sp>
        <p:nvSpPr>
          <p:cNvPr id="6" name="Rectangle 5">
            <a:extLst>
              <a:ext uri="{FF2B5EF4-FFF2-40B4-BE49-F238E27FC236}">
                <a16:creationId xmlns:a16="http://schemas.microsoft.com/office/drawing/2014/main" id="{5EEB5787-C590-8144-8219-A9B056DBC606}"/>
              </a:ext>
            </a:extLst>
          </p:cNvPr>
          <p:cNvSpPr/>
          <p:nvPr/>
        </p:nvSpPr>
        <p:spPr>
          <a:xfrm>
            <a:off x="763138" y="2460899"/>
            <a:ext cx="2708988" cy="923330"/>
          </a:xfrm>
          <a:prstGeom prst="rect">
            <a:avLst/>
          </a:prstGeom>
        </p:spPr>
        <p:txBody>
          <a:bodyPr wrap="square">
            <a:spAutoFit/>
          </a:bodyPr>
          <a:lstStyle/>
          <a:p>
            <a:r>
              <a:rPr lang="en-US" dirty="0"/>
              <a:t>[ </a:t>
            </a:r>
            <a:r>
              <a:rPr lang="en-US" dirty="0">
                <a:solidFill>
                  <a:srgbClr val="FF0000"/>
                </a:solidFill>
              </a:rPr>
              <a:t>A B C </a:t>
            </a:r>
            <a:r>
              <a:rPr lang="en-US" dirty="0"/>
              <a:t>E </a:t>
            </a:r>
          </a:p>
          <a:p>
            <a:r>
              <a:rPr lang="en-US" dirty="0"/>
              <a:t>  S </a:t>
            </a:r>
            <a:r>
              <a:rPr lang="zh-CN" altLang="en-US" dirty="0"/>
              <a:t> </a:t>
            </a:r>
            <a:r>
              <a:rPr lang="en-US" dirty="0"/>
              <a:t>F </a:t>
            </a:r>
            <a:r>
              <a:rPr lang="en-US" dirty="0">
                <a:solidFill>
                  <a:srgbClr val="FF0000"/>
                </a:solidFill>
              </a:rPr>
              <a:t>C</a:t>
            </a:r>
            <a:r>
              <a:rPr lang="en-US" dirty="0"/>
              <a:t> S </a:t>
            </a:r>
          </a:p>
          <a:p>
            <a:r>
              <a:rPr lang="en-US" dirty="0"/>
              <a:t>  A </a:t>
            </a:r>
            <a:r>
              <a:rPr lang="en-US" dirty="0">
                <a:solidFill>
                  <a:srgbClr val="FF0000"/>
                </a:solidFill>
              </a:rPr>
              <a:t>D</a:t>
            </a:r>
            <a:r>
              <a:rPr lang="en-US" dirty="0"/>
              <a:t> </a:t>
            </a:r>
            <a:r>
              <a:rPr lang="en-US" dirty="0">
                <a:solidFill>
                  <a:srgbClr val="FF0000"/>
                </a:solidFill>
              </a:rPr>
              <a:t>E</a:t>
            </a:r>
            <a:r>
              <a:rPr lang="en-US" dirty="0"/>
              <a:t> E ]</a:t>
            </a:r>
          </a:p>
        </p:txBody>
      </p:sp>
      <p:sp>
        <p:nvSpPr>
          <p:cNvPr id="7" name="Oval 6">
            <a:extLst>
              <a:ext uri="{FF2B5EF4-FFF2-40B4-BE49-F238E27FC236}">
                <a16:creationId xmlns:a16="http://schemas.microsoft.com/office/drawing/2014/main" id="{FBC7D1FE-C22A-684C-B8C1-D6046477BD98}"/>
              </a:ext>
            </a:extLst>
          </p:cNvPr>
          <p:cNvSpPr/>
          <p:nvPr/>
        </p:nvSpPr>
        <p:spPr>
          <a:xfrm>
            <a:off x="1698119" y="3407702"/>
            <a:ext cx="877077" cy="7214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(0,0)</a:t>
            </a:r>
          </a:p>
        </p:txBody>
      </p:sp>
      <p:sp>
        <p:nvSpPr>
          <p:cNvPr id="8" name="Oval 7">
            <a:extLst>
              <a:ext uri="{FF2B5EF4-FFF2-40B4-BE49-F238E27FC236}">
                <a16:creationId xmlns:a16="http://schemas.microsoft.com/office/drawing/2014/main" id="{F1C01043-F816-C543-B94B-A253DB5F3810}"/>
              </a:ext>
            </a:extLst>
          </p:cNvPr>
          <p:cNvSpPr/>
          <p:nvPr/>
        </p:nvSpPr>
        <p:spPr>
          <a:xfrm>
            <a:off x="910428" y="4178450"/>
            <a:ext cx="877077" cy="721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(1,0)</a:t>
            </a:r>
          </a:p>
        </p:txBody>
      </p:sp>
      <p:sp>
        <p:nvSpPr>
          <p:cNvPr id="9" name="Oval 8">
            <a:extLst>
              <a:ext uri="{FF2B5EF4-FFF2-40B4-BE49-F238E27FC236}">
                <a16:creationId xmlns:a16="http://schemas.microsoft.com/office/drawing/2014/main" id="{A81119B5-16A7-B342-B1BF-3C8E556A5E9D}"/>
              </a:ext>
            </a:extLst>
          </p:cNvPr>
          <p:cNvSpPr/>
          <p:nvPr/>
        </p:nvSpPr>
        <p:spPr>
          <a:xfrm>
            <a:off x="2402606" y="4178449"/>
            <a:ext cx="877077" cy="7214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(0,1)</a:t>
            </a:r>
          </a:p>
        </p:txBody>
      </p:sp>
      <p:sp>
        <p:nvSpPr>
          <p:cNvPr id="10" name="Oval 9">
            <a:extLst>
              <a:ext uri="{FF2B5EF4-FFF2-40B4-BE49-F238E27FC236}">
                <a16:creationId xmlns:a16="http://schemas.microsoft.com/office/drawing/2014/main" id="{27C2E0F9-7FEF-4440-B181-E2BAABCB017D}"/>
              </a:ext>
            </a:extLst>
          </p:cNvPr>
          <p:cNvSpPr/>
          <p:nvPr/>
        </p:nvSpPr>
        <p:spPr>
          <a:xfrm>
            <a:off x="1964066" y="5126923"/>
            <a:ext cx="877077" cy="7214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(1,1)</a:t>
            </a:r>
          </a:p>
        </p:txBody>
      </p:sp>
      <p:sp>
        <p:nvSpPr>
          <p:cNvPr id="11" name="Oval 10">
            <a:extLst>
              <a:ext uri="{FF2B5EF4-FFF2-40B4-BE49-F238E27FC236}">
                <a16:creationId xmlns:a16="http://schemas.microsoft.com/office/drawing/2014/main" id="{B239970D-4273-D44C-AE1E-FC18687BC3D6}"/>
              </a:ext>
            </a:extLst>
          </p:cNvPr>
          <p:cNvSpPr/>
          <p:nvPr/>
        </p:nvSpPr>
        <p:spPr>
          <a:xfrm>
            <a:off x="3028539" y="5126922"/>
            <a:ext cx="877077" cy="7214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(0,2)</a:t>
            </a:r>
          </a:p>
        </p:txBody>
      </p:sp>
      <p:cxnSp>
        <p:nvCxnSpPr>
          <p:cNvPr id="13" name="Straight Arrow Connector 12">
            <a:extLst>
              <a:ext uri="{FF2B5EF4-FFF2-40B4-BE49-F238E27FC236}">
                <a16:creationId xmlns:a16="http://schemas.microsoft.com/office/drawing/2014/main" id="{CC372CF3-5F9E-AA4E-8091-62DCB69B5111}"/>
              </a:ext>
            </a:extLst>
          </p:cNvPr>
          <p:cNvCxnSpPr>
            <a:stCxn id="7" idx="3"/>
            <a:endCxn id="8" idx="7"/>
          </p:cNvCxnSpPr>
          <p:nvPr/>
        </p:nvCxnSpPr>
        <p:spPr>
          <a:xfrm flipH="1">
            <a:off x="1659060" y="4023496"/>
            <a:ext cx="167504" cy="2606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0ACDB197-1974-3543-99D2-9E9449B145E3}"/>
              </a:ext>
            </a:extLst>
          </p:cNvPr>
          <p:cNvCxnSpPr>
            <a:cxnSpLocks/>
          </p:cNvCxnSpPr>
          <p:nvPr/>
        </p:nvCxnSpPr>
        <p:spPr>
          <a:xfrm flipH="1">
            <a:off x="2406004" y="4819568"/>
            <a:ext cx="199843" cy="307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28D5184-D4C8-7C42-8672-5F3BB888547E}"/>
              </a:ext>
            </a:extLst>
          </p:cNvPr>
          <p:cNvCxnSpPr>
            <a:cxnSpLocks/>
          </p:cNvCxnSpPr>
          <p:nvPr/>
        </p:nvCxnSpPr>
        <p:spPr>
          <a:xfrm>
            <a:off x="3128461" y="4795519"/>
            <a:ext cx="242526" cy="3314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713CE26-0A14-6F4D-B6A0-6D1B286E4636}"/>
              </a:ext>
            </a:extLst>
          </p:cNvPr>
          <p:cNvCxnSpPr>
            <a:cxnSpLocks/>
          </p:cNvCxnSpPr>
          <p:nvPr/>
        </p:nvCxnSpPr>
        <p:spPr>
          <a:xfrm>
            <a:off x="2453933" y="3977254"/>
            <a:ext cx="249527" cy="251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9DF11447-7111-C443-A11E-931CAC955058}"/>
              </a:ext>
            </a:extLst>
          </p:cNvPr>
          <p:cNvSpPr/>
          <p:nvPr/>
        </p:nvSpPr>
        <p:spPr>
          <a:xfrm>
            <a:off x="3292156" y="6117725"/>
            <a:ext cx="877077" cy="721447"/>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r>
              <a:rPr lang="en-US" altLang="zh-CN" dirty="0"/>
              <a:t>1</a:t>
            </a:r>
            <a:r>
              <a:rPr lang="en-US" dirty="0"/>
              <a:t>,</a:t>
            </a:r>
            <a:r>
              <a:rPr lang="en-US" altLang="zh-CN" dirty="0"/>
              <a:t>2</a:t>
            </a:r>
            <a:r>
              <a:rPr lang="en-US" dirty="0"/>
              <a:t>)</a:t>
            </a:r>
          </a:p>
        </p:txBody>
      </p:sp>
      <p:cxnSp>
        <p:nvCxnSpPr>
          <p:cNvPr id="21" name="Straight Arrow Connector 20">
            <a:extLst>
              <a:ext uri="{FF2B5EF4-FFF2-40B4-BE49-F238E27FC236}">
                <a16:creationId xmlns:a16="http://schemas.microsoft.com/office/drawing/2014/main" id="{4DE43548-848D-7D45-9B73-27A3A2D0A223}"/>
              </a:ext>
            </a:extLst>
          </p:cNvPr>
          <p:cNvCxnSpPr>
            <a:cxnSpLocks/>
            <a:stCxn id="11" idx="4"/>
            <a:endCxn id="20" idx="0"/>
          </p:cNvCxnSpPr>
          <p:nvPr/>
        </p:nvCxnSpPr>
        <p:spPr>
          <a:xfrm>
            <a:off x="3467078" y="5848369"/>
            <a:ext cx="263617" cy="2693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B7741632-8530-674C-AE93-A061BFC8A74C}"/>
              </a:ext>
            </a:extLst>
          </p:cNvPr>
          <p:cNvSpPr/>
          <p:nvPr/>
        </p:nvSpPr>
        <p:spPr>
          <a:xfrm>
            <a:off x="2305960" y="2706710"/>
            <a:ext cx="1645002" cy="369332"/>
          </a:xfrm>
          <a:prstGeom prst="rect">
            <a:avLst/>
          </a:prstGeom>
        </p:spPr>
        <p:txBody>
          <a:bodyPr wrap="none">
            <a:spAutoFit/>
          </a:bodyPr>
          <a:lstStyle/>
          <a:p>
            <a:r>
              <a:rPr lang="zh-CN" altLang="en-US" dirty="0"/>
              <a:t>要找</a:t>
            </a:r>
            <a:r>
              <a:rPr lang="en-US" dirty="0"/>
              <a:t>"ABCCED" </a:t>
            </a:r>
          </a:p>
        </p:txBody>
      </p:sp>
      <p:sp>
        <p:nvSpPr>
          <p:cNvPr id="12" name="TextBox 11">
            <a:extLst>
              <a:ext uri="{FF2B5EF4-FFF2-40B4-BE49-F238E27FC236}">
                <a16:creationId xmlns:a16="http://schemas.microsoft.com/office/drawing/2014/main" id="{7BF04FCF-AB07-5546-92D6-79545869B924}"/>
              </a:ext>
            </a:extLst>
          </p:cNvPr>
          <p:cNvSpPr txBox="1"/>
          <p:nvPr/>
        </p:nvSpPr>
        <p:spPr>
          <a:xfrm>
            <a:off x="1067458" y="3547654"/>
            <a:ext cx="827772" cy="369332"/>
          </a:xfrm>
          <a:prstGeom prst="rect">
            <a:avLst/>
          </a:prstGeom>
          <a:noFill/>
        </p:spPr>
        <p:txBody>
          <a:bodyPr wrap="square" rtlCol="0">
            <a:spAutoFit/>
          </a:bodyPr>
          <a:lstStyle/>
          <a:p>
            <a:r>
              <a:rPr lang="en-US" dirty="0"/>
              <a:t>(</a:t>
            </a:r>
            <a:r>
              <a:rPr lang="en-US" dirty="0" err="1"/>
              <a:t>x,y</a:t>
            </a:r>
            <a:r>
              <a:rPr lang="en-US" dirty="0"/>
              <a:t>)</a:t>
            </a:r>
          </a:p>
        </p:txBody>
      </p:sp>
    </p:spTree>
    <p:extLst>
      <p:ext uri="{BB962C8B-B14F-4D97-AF65-F5344CB8AC3E}">
        <p14:creationId xmlns:p14="http://schemas.microsoft.com/office/powerpoint/2010/main" val="716862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02BF1-6D0B-5B4D-825D-FA8A9D362DE0}"/>
              </a:ext>
            </a:extLst>
          </p:cNvPr>
          <p:cNvSpPr>
            <a:spLocks noGrp="1"/>
          </p:cNvSpPr>
          <p:nvPr>
            <p:ph type="title"/>
          </p:nvPr>
        </p:nvSpPr>
        <p:spPr/>
        <p:txBody>
          <a:bodyPr/>
          <a:lstStyle/>
          <a:p>
            <a:r>
              <a:rPr lang="en-US" dirty="0"/>
              <a:t>Word Search</a:t>
            </a:r>
            <a:r>
              <a:rPr lang="zh-CN" altLang="en-US" dirty="0"/>
              <a:t> </a:t>
            </a:r>
            <a:r>
              <a:rPr lang="en-US" altLang="zh-CN" dirty="0"/>
              <a:t>II</a:t>
            </a:r>
            <a:endParaRPr lang="en-US" dirty="0"/>
          </a:p>
        </p:txBody>
      </p:sp>
      <p:sp>
        <p:nvSpPr>
          <p:cNvPr id="3" name="Content Placeholder 2">
            <a:extLst>
              <a:ext uri="{FF2B5EF4-FFF2-40B4-BE49-F238E27FC236}">
                <a16:creationId xmlns:a16="http://schemas.microsoft.com/office/drawing/2014/main" id="{ABD8D816-CF92-724E-8DFD-EC942FFCEE17}"/>
              </a:ext>
            </a:extLst>
          </p:cNvPr>
          <p:cNvSpPr>
            <a:spLocks noGrp="1"/>
          </p:cNvSpPr>
          <p:nvPr>
            <p:ph idx="1"/>
          </p:nvPr>
        </p:nvSpPr>
        <p:spPr>
          <a:xfrm>
            <a:off x="838200" y="1573699"/>
            <a:ext cx="10515600" cy="4351338"/>
          </a:xfrm>
        </p:spPr>
        <p:txBody>
          <a:bodyPr>
            <a:normAutofit fontScale="92500"/>
          </a:bodyPr>
          <a:lstStyle/>
          <a:p>
            <a:r>
              <a:rPr lang="en-US" dirty="0"/>
              <a:t>Given a matrix of lower alphabets and a dictionary. </a:t>
            </a:r>
            <a:r>
              <a:rPr lang="en-US" b="1" dirty="0">
                <a:solidFill>
                  <a:srgbClr val="FF0000"/>
                </a:solidFill>
              </a:rPr>
              <a:t>Find all words in the dictionary that can be found in the matrix.</a:t>
            </a:r>
            <a:r>
              <a:rPr lang="en-US" dirty="0"/>
              <a:t> A word can start from any position in the matrix and go left/right/up/down to the adjacent position. One character only be used once in one word. No same word in dictionary</a:t>
            </a:r>
            <a:r>
              <a:rPr lang="zh-CN" altLang="en-US" dirty="0">
                <a:effectLst/>
              </a:rPr>
              <a:t>字符表格中查找</a:t>
            </a:r>
            <a:r>
              <a:rPr lang="zh-CN" altLang="en-US" dirty="0">
                <a:solidFill>
                  <a:srgbClr val="FF0000"/>
                </a:solidFill>
                <a:effectLst/>
              </a:rPr>
              <a:t>所有</a:t>
            </a:r>
            <a:r>
              <a:rPr lang="zh-CN" altLang="en-US" dirty="0">
                <a:effectLst/>
              </a:rPr>
              <a:t>字典单词</a:t>
            </a:r>
            <a:r>
              <a:rPr lang="en-US" dirty="0"/>
              <a:t>(</a:t>
            </a:r>
            <a:r>
              <a:rPr lang="en-US" altLang="zh-CN" dirty="0"/>
              <a:t>DFS</a:t>
            </a:r>
            <a:r>
              <a:rPr lang="zh-CN" altLang="en-US" dirty="0"/>
              <a:t> </a:t>
            </a:r>
            <a:r>
              <a:rPr lang="en-US" altLang="zh-CN" dirty="0"/>
              <a:t>+</a:t>
            </a:r>
            <a:r>
              <a:rPr lang="zh-CN" altLang="en-US" dirty="0"/>
              <a:t> </a:t>
            </a:r>
            <a:r>
              <a:rPr lang="en-US" altLang="zh-CN" dirty="0" err="1"/>
              <a:t>Trie</a:t>
            </a:r>
            <a:r>
              <a:rPr lang="en-US" altLang="zh-CN" dirty="0"/>
              <a:t>/prefix</a:t>
            </a:r>
            <a:r>
              <a:rPr lang="zh-CN" altLang="en-US" dirty="0"/>
              <a:t> </a:t>
            </a:r>
            <a:r>
              <a:rPr lang="en-US" altLang="zh-CN" dirty="0" err="1"/>
              <a:t>hashset</a:t>
            </a:r>
            <a:r>
              <a:rPr lang="en-US" altLang="zh-CN" dirty="0"/>
              <a:t>)</a:t>
            </a:r>
            <a:endParaRPr lang="en-US" dirty="0"/>
          </a:p>
          <a:p>
            <a:pPr marL="0" indent="0">
              <a:buNone/>
            </a:pPr>
            <a:r>
              <a:rPr lang="en-US" dirty="0" err="1"/>
              <a:t>Input：d</a:t>
            </a:r>
            <a:r>
              <a:rPr lang="en-US" dirty="0"/>
              <a:t> o a f</a:t>
            </a:r>
          </a:p>
          <a:p>
            <a:pPr marL="0" indent="0">
              <a:buNone/>
            </a:pPr>
            <a:r>
              <a:rPr lang="zh-CN" altLang="en-US" dirty="0"/>
              <a:t>              </a:t>
            </a:r>
            <a:r>
              <a:rPr lang="en-US" dirty="0">
                <a:solidFill>
                  <a:srgbClr val="FF0000"/>
                </a:solidFill>
              </a:rPr>
              <a:t>a g a i </a:t>
            </a:r>
          </a:p>
          <a:p>
            <a:pPr marL="0" indent="0">
              <a:buNone/>
            </a:pPr>
            <a:r>
              <a:rPr lang="en-US" dirty="0"/>
              <a:t>              d c a </a:t>
            </a:r>
            <a:r>
              <a:rPr lang="en-US" dirty="0">
                <a:solidFill>
                  <a:srgbClr val="FF0000"/>
                </a:solidFill>
              </a:rPr>
              <a:t>n</a:t>
            </a:r>
          </a:p>
          <a:p>
            <a:pPr marL="0" indent="0">
              <a:buNone/>
            </a:pPr>
            <a:r>
              <a:rPr lang="en-US" dirty="0"/>
              <a:t>Dictionary ["dog","dad","</a:t>
            </a:r>
            <a:r>
              <a:rPr lang="en-US" dirty="0" err="1"/>
              <a:t>dgdg</a:t>
            </a:r>
            <a:r>
              <a:rPr lang="en-US" dirty="0"/>
              <a:t>","</a:t>
            </a:r>
            <a:r>
              <a:rPr lang="en-US" dirty="0" err="1"/>
              <a:t>can","again</a:t>
            </a:r>
            <a:r>
              <a:rPr lang="en-US" dirty="0"/>
              <a:t>"] </a:t>
            </a:r>
          </a:p>
          <a:p>
            <a:pPr marL="0" indent="0">
              <a:buNone/>
            </a:pPr>
            <a:r>
              <a:rPr lang="en-US" dirty="0"/>
              <a:t>Output：["</a:t>
            </a:r>
            <a:r>
              <a:rPr lang="en-US" dirty="0" err="1"/>
              <a:t>again","can","dad","dog</a:t>
            </a:r>
            <a:r>
              <a:rPr lang="en-US" dirty="0"/>
              <a:t>"] </a:t>
            </a:r>
          </a:p>
        </p:txBody>
      </p:sp>
    </p:spTree>
    <p:extLst>
      <p:ext uri="{BB962C8B-B14F-4D97-AF65-F5344CB8AC3E}">
        <p14:creationId xmlns:p14="http://schemas.microsoft.com/office/powerpoint/2010/main" val="14088552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1632</TotalTime>
  <Words>2670</Words>
  <Application>Microsoft Macintosh PowerPoint</Application>
  <PresentationFormat>Widescreen</PresentationFormat>
  <Paragraphs>330</Paragraphs>
  <Slides>31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-apple-system</vt:lpstr>
      <vt:lpstr>Arial</vt:lpstr>
      <vt:lpstr>Calibri</vt:lpstr>
      <vt:lpstr>Calibri Light</vt:lpstr>
      <vt:lpstr>Office Theme</vt:lpstr>
      <vt:lpstr>Word 题目</vt:lpstr>
      <vt:lpstr>Word 题 </vt:lpstr>
      <vt:lpstr>Word ladder</vt:lpstr>
      <vt:lpstr>隐式图求最短距离 (BFS)</vt:lpstr>
      <vt:lpstr>Word ladder II</vt:lpstr>
      <vt:lpstr>隐式图求所有最短距离 (BFS+DFS)</vt:lpstr>
      <vt:lpstr>Word Search</vt:lpstr>
      <vt:lpstr>网格上的字符串搜索问题</vt:lpstr>
      <vt:lpstr>Word Search II</vt:lpstr>
      <vt:lpstr>根据字母搜索四个方向，按照每个字母确定搜索方向，利用Trie保存字典</vt:lpstr>
      <vt:lpstr>利用prefix hash set保存字典</vt:lpstr>
      <vt:lpstr>Word Break</vt:lpstr>
      <vt:lpstr>DFS</vt:lpstr>
      <vt:lpstr>Word break II</vt:lpstr>
      <vt:lpstr>DFS</vt:lpstr>
      <vt:lpstr>DFS</vt:lpstr>
      <vt:lpstr>Word concatenation </vt:lpstr>
      <vt:lpstr>DFS and DFS+ memo</vt:lpstr>
      <vt:lpstr>Word square</vt:lpstr>
      <vt:lpstr>DFS  + Prefix hashset</vt:lpstr>
      <vt:lpstr>Word pattern (hash map)</vt:lpstr>
      <vt:lpstr>Word Pattern II (DFS)</vt:lpstr>
      <vt:lpstr>总结</vt:lpstr>
      <vt:lpstr>相关题目</vt:lpstr>
      <vt:lpstr>Longest continuous increasing subsequence （滑雪题，网格搜索）</vt:lpstr>
      <vt:lpstr>网格搜索最长连续序列</vt:lpstr>
      <vt:lpstr>Palindrome Partition (word)</vt:lpstr>
      <vt:lpstr>走一步，枚举所有可能的分割点</vt:lpstr>
      <vt:lpstr>336. Palindrome Pairs (hashmap)</vt:lpstr>
      <vt:lpstr>30. Substring with Concatenation of All Words</vt:lpstr>
      <vt:lpstr>Hash map or hashmap + 双指针</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 题目</dc:title>
  <dc:creator>john qin</dc:creator>
  <cp:lastModifiedBy>john qin</cp:lastModifiedBy>
  <cp:revision>162</cp:revision>
  <dcterms:created xsi:type="dcterms:W3CDTF">2020-01-08T02:03:14Z</dcterms:created>
  <dcterms:modified xsi:type="dcterms:W3CDTF">2020-01-09T05:16:11Z</dcterms:modified>
</cp:coreProperties>
</file>